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93"/>
  </p:notesMasterIdLst>
  <p:handoutMasterIdLst>
    <p:handoutMasterId r:id="rId94"/>
  </p:handoutMasterIdLst>
  <p:sldIdLst>
    <p:sldId id="256" r:id="rId2"/>
    <p:sldId id="390" r:id="rId3"/>
    <p:sldId id="391" r:id="rId4"/>
    <p:sldId id="392" r:id="rId5"/>
    <p:sldId id="393" r:id="rId6"/>
    <p:sldId id="404" r:id="rId7"/>
    <p:sldId id="405" r:id="rId8"/>
    <p:sldId id="420" r:id="rId9"/>
    <p:sldId id="407" r:id="rId10"/>
    <p:sldId id="408" r:id="rId11"/>
    <p:sldId id="409" r:id="rId12"/>
    <p:sldId id="410" r:id="rId13"/>
    <p:sldId id="411" r:id="rId14"/>
    <p:sldId id="412" r:id="rId15"/>
    <p:sldId id="414" r:id="rId16"/>
    <p:sldId id="415" r:id="rId17"/>
    <p:sldId id="416" r:id="rId18"/>
    <p:sldId id="417" r:id="rId19"/>
    <p:sldId id="418" r:id="rId20"/>
    <p:sldId id="419" r:id="rId21"/>
    <p:sldId id="421" r:id="rId22"/>
    <p:sldId id="422" r:id="rId23"/>
    <p:sldId id="423" r:id="rId24"/>
    <p:sldId id="424" r:id="rId25"/>
    <p:sldId id="425" r:id="rId26"/>
    <p:sldId id="426" r:id="rId27"/>
    <p:sldId id="427" r:id="rId28"/>
    <p:sldId id="430" r:id="rId29"/>
    <p:sldId id="429" r:id="rId30"/>
    <p:sldId id="428" r:id="rId31"/>
    <p:sldId id="431" r:id="rId32"/>
    <p:sldId id="432" r:id="rId33"/>
    <p:sldId id="433" r:id="rId34"/>
    <p:sldId id="434" r:id="rId35"/>
    <p:sldId id="435" r:id="rId36"/>
    <p:sldId id="436" r:id="rId37"/>
    <p:sldId id="437" r:id="rId38"/>
    <p:sldId id="438" r:id="rId39"/>
    <p:sldId id="439" r:id="rId40"/>
    <p:sldId id="440" r:id="rId41"/>
    <p:sldId id="441" r:id="rId42"/>
    <p:sldId id="442" r:id="rId43"/>
    <p:sldId id="443" r:id="rId44"/>
    <p:sldId id="444" r:id="rId45"/>
    <p:sldId id="449" r:id="rId46"/>
    <p:sldId id="445" r:id="rId47"/>
    <p:sldId id="448" r:id="rId48"/>
    <p:sldId id="447" r:id="rId49"/>
    <p:sldId id="446" r:id="rId50"/>
    <p:sldId id="403" r:id="rId51"/>
    <p:sldId id="335" r:id="rId52"/>
    <p:sldId id="348" r:id="rId53"/>
    <p:sldId id="336" r:id="rId54"/>
    <p:sldId id="337" r:id="rId55"/>
    <p:sldId id="343" r:id="rId56"/>
    <p:sldId id="344" r:id="rId57"/>
    <p:sldId id="394" r:id="rId58"/>
    <p:sldId id="347" r:id="rId59"/>
    <p:sldId id="349" r:id="rId60"/>
    <p:sldId id="350" r:id="rId61"/>
    <p:sldId id="351" r:id="rId62"/>
    <p:sldId id="352" r:id="rId63"/>
    <p:sldId id="367" r:id="rId64"/>
    <p:sldId id="368" r:id="rId65"/>
    <p:sldId id="370" r:id="rId66"/>
    <p:sldId id="371" r:id="rId67"/>
    <p:sldId id="372" r:id="rId68"/>
    <p:sldId id="373" r:id="rId69"/>
    <p:sldId id="374" r:id="rId70"/>
    <p:sldId id="375" r:id="rId71"/>
    <p:sldId id="376" r:id="rId72"/>
    <p:sldId id="377" r:id="rId73"/>
    <p:sldId id="379" r:id="rId74"/>
    <p:sldId id="380" r:id="rId75"/>
    <p:sldId id="381" r:id="rId76"/>
    <p:sldId id="382" r:id="rId77"/>
    <p:sldId id="383" r:id="rId78"/>
    <p:sldId id="384" r:id="rId79"/>
    <p:sldId id="385" r:id="rId80"/>
    <p:sldId id="386" r:id="rId81"/>
    <p:sldId id="387" r:id="rId82"/>
    <p:sldId id="388" r:id="rId83"/>
    <p:sldId id="389" r:id="rId84"/>
    <p:sldId id="395" r:id="rId85"/>
    <p:sldId id="396" r:id="rId86"/>
    <p:sldId id="397" r:id="rId87"/>
    <p:sldId id="398" r:id="rId88"/>
    <p:sldId id="399" r:id="rId89"/>
    <p:sldId id="400" r:id="rId90"/>
    <p:sldId id="401" r:id="rId91"/>
    <p:sldId id="402" r:id="rId92"/>
  </p:sldIdLst>
  <p:sldSz cx="9144000" cy="6858000" type="screen4x3"/>
  <p:notesSz cx="7302500" cy="95885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74F6"/>
    <a:srgbClr val="6289F8"/>
    <a:srgbClr val="8097F8"/>
    <a:srgbClr val="2C61F6"/>
    <a:srgbClr val="F8F0D0"/>
    <a:srgbClr val="F2E4AA"/>
    <a:srgbClr val="000000"/>
    <a:srgbClr val="F4E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0" autoAdjust="0"/>
    <p:restoredTop sz="74026" autoAdjust="0"/>
  </p:normalViewPr>
  <p:slideViewPr>
    <p:cSldViewPr>
      <p:cViewPr varScale="1">
        <p:scale>
          <a:sx n="50" d="100"/>
          <a:sy n="50" d="100"/>
        </p:scale>
        <p:origin x="187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9.xml"/><Relationship Id="rId3" Type="http://schemas.openxmlformats.org/officeDocument/2006/relationships/slide" Target="slides/slide54.xml"/><Relationship Id="rId7" Type="http://schemas.openxmlformats.org/officeDocument/2006/relationships/slide" Target="slides/slide87.xml"/><Relationship Id="rId2" Type="http://schemas.openxmlformats.org/officeDocument/2006/relationships/slide" Target="slides/slide53.xml"/><Relationship Id="rId1" Type="http://schemas.openxmlformats.org/officeDocument/2006/relationships/slide" Target="slides/slide51.xml"/><Relationship Id="rId6" Type="http://schemas.openxmlformats.org/officeDocument/2006/relationships/slide" Target="slides/slide85.xml"/><Relationship Id="rId5" Type="http://schemas.openxmlformats.org/officeDocument/2006/relationships/slide" Target="slides/slide84.xml"/><Relationship Id="rId4" Type="http://schemas.openxmlformats.org/officeDocument/2006/relationships/slide" Target="slides/slide6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l" defTabSz="965200">
              <a:defRPr sz="1300" smtClean="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Priority Queues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49CC8354-BE2B-1545-8B17-9694CABBE308}" type="datetime1">
              <a:rPr lang="en-US" smtClean="0"/>
              <a:t>2020-04-03</a:t>
            </a:fld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l" defTabSz="965200">
              <a:defRPr sz="1300" smtClean="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89D2F312-F330-EB4A-8126-B805310811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65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l" defTabSz="965200">
              <a:defRPr sz="1300" smtClean="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Priority Queues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5E48C97C-2783-7344-B36B-072AA38B956E}" type="datetime1">
              <a:rPr lang="en-US" smtClean="0"/>
              <a:t>2020-04-03</a:t>
            </a:fld>
            <a:endParaRPr lang="en-US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5713" y="720725"/>
            <a:ext cx="4792662" cy="3594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138" y="4554538"/>
            <a:ext cx="5356225" cy="431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l" defTabSz="965200">
              <a:defRPr sz="1300" smtClean="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8F8FF144-08C1-BF46-9851-4B1F308997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77868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/>
              <a:t>Priority Queues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BBF5128C-71B8-D140-B05B-AFC68B5207DD}" type="datetime1">
              <a:rPr lang="en-US" sz="1300" smtClean="0"/>
              <a:t>2020-04-03</a:t>
            </a:fld>
            <a:endParaRPr lang="en-US" sz="1300"/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398DDD6B-55B4-F846-B22D-2DBBBA327C1E}" type="slidenum">
              <a:rPr lang="en-US" sz="1300"/>
              <a:pPr eaLnBrk="1" hangingPunct="1"/>
              <a:t>1</a:t>
            </a:fld>
            <a:endParaRPr lang="en-US" sz="1300"/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58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https://www.youtube.com/watch?v=wptevk0bshY</a:t>
            </a:r>
          </a:p>
          <a:p>
            <a:endParaRPr lang="en-US" dirty="0"/>
          </a:p>
          <a:p>
            <a:r>
              <a:rPr lang="en-US" dirty="0"/>
              <a:t>https://www.youtube.com/watch?v=QOJ-CmQiXko</a:t>
            </a:r>
          </a:p>
          <a:p>
            <a:endParaRPr lang="en-US" dirty="0"/>
          </a:p>
          <a:p>
            <a:r>
              <a:rPr lang="en-US" dirty="0"/>
              <a:t>https://www.youtube.com/watch?v=HCEr35qpawQ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E48C97C-2783-7344-B36B-072AA38B956E}" type="datetime1">
              <a:rPr lang="en-US" smtClean="0"/>
              <a:t>2020-04-03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FF144-08C1-BF46-9851-4B1F308997F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01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/>
              <a:t>Heaps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B05BBE59-6FB8-A14F-ACA9-8FCEBE8E1954}" type="datetime1">
              <a:rPr lang="en-US" sz="1300" smtClean="0"/>
              <a:t>2020-04-03</a:t>
            </a:fld>
            <a:endParaRPr lang="en-US" sz="1300"/>
          </a:p>
        </p:txBody>
      </p:sp>
      <p:sp>
        <p:nvSpPr>
          <p:cNvPr id="2458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2D8042F-B0B8-3141-AB7D-23D2D809E907}" type="slidenum">
              <a:rPr lang="en-US" sz="1300"/>
              <a:pPr eaLnBrk="1" hangingPunct="1"/>
              <a:t>63</a:t>
            </a:fld>
            <a:endParaRPr lang="en-US" sz="1300"/>
          </a:p>
        </p:txBody>
      </p:sp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634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/>
              <a:t>Heaps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B0191816-F5B1-F84A-A20D-039BF56175FA}" type="datetime1">
              <a:rPr lang="en-US" sz="1300" smtClean="0"/>
              <a:t>2020-04-03</a:t>
            </a:fld>
            <a:endParaRPr lang="en-US" sz="1300"/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C667481D-A0D9-C844-88D4-6B4E53C86C9C}" type="slidenum">
              <a:rPr lang="en-US" sz="1300"/>
              <a:pPr eaLnBrk="1" hangingPunct="1"/>
              <a:t>65</a:t>
            </a:fld>
            <a:endParaRPr lang="en-US" sz="1300"/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005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itchFamily="34" charset="0"/>
                  <a:ea typeface="+mn-ea"/>
                </a:endParaRPr>
              </a:p>
            </p:txBody>
          </p:sp>
          <p:grpSp>
            <p:nvGrpSpPr>
              <p:cNvPr id="16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19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20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21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22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2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2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2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2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27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2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2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3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32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3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3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3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3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37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3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39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0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2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3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4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5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6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7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8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50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51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52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53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54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55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56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57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58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59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60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61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62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63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64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65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66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67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68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</p:grpSp>
          <p:sp>
            <p:nvSpPr>
              <p:cNvPr id="1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itchFamily="34" charset="0"/>
                  <a:ea typeface="+mn-ea"/>
                </a:endParaRPr>
              </a:p>
            </p:txBody>
          </p:sp>
        </p:grpSp>
        <p:grpSp>
          <p:nvGrpSpPr>
            <p:cNvPr id="6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itchFamily="34" charset="0"/>
                  <a:ea typeface="+mn-ea"/>
                </a:endParaRPr>
              </a:p>
            </p:txBody>
          </p:sp>
          <p:sp>
            <p:nvSpPr>
              <p:cNvPr id="12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itchFamily="34" charset="0"/>
                  <a:ea typeface="+mn-ea"/>
                </a:endParaRPr>
              </a:p>
            </p:txBody>
          </p:sp>
          <p:sp>
            <p:nvSpPr>
              <p:cNvPr id="13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itchFamily="34" charset="0"/>
                  <a:ea typeface="+mn-ea"/>
                </a:endParaRPr>
              </a:p>
            </p:txBody>
          </p:sp>
          <p:sp>
            <p:nvSpPr>
              <p:cNvPr id="14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itchFamily="34" charset="0"/>
                  <a:ea typeface="+mn-ea"/>
                </a:endParaRPr>
              </a:p>
            </p:txBody>
          </p:sp>
        </p:grpSp>
        <p:grpSp>
          <p:nvGrpSpPr>
            <p:cNvPr id="7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itchFamily="34" charset="0"/>
                  <a:ea typeface="+mn-ea"/>
                </a:endParaRPr>
              </a:p>
            </p:txBody>
          </p:sp>
          <p:sp>
            <p:nvSpPr>
              <p:cNvPr id="9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itchFamily="34" charset="0"/>
                  <a:ea typeface="+mn-ea"/>
                </a:endParaRPr>
              </a:p>
            </p:txBody>
          </p:sp>
          <p:sp>
            <p:nvSpPr>
              <p:cNvPr id="10" name="Arc 66"/>
              <p:cNvSpPr>
                <a:spLocks/>
              </p:cNvSpPr>
              <p:nvPr/>
            </p:nvSpPr>
            <p:spPr bwMode="ltGray">
              <a:xfrm rot="5400000">
                <a:off x="5097" y="3347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itchFamily="34" charset="0"/>
                  <a:ea typeface="+mn-ea"/>
                </a:endParaRPr>
              </a:p>
            </p:txBody>
          </p:sp>
        </p:grpSp>
      </p:grpSp>
      <p:sp>
        <p:nvSpPr>
          <p:cNvPr id="5187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88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9" name="Date Placeholder 7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2014 Goodrich, Tamassia, Goldwasser</a:t>
            </a:r>
          </a:p>
        </p:txBody>
      </p:sp>
      <p:sp>
        <p:nvSpPr>
          <p:cNvPr id="70" name="Slide Number Placeholder 7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544D0B9-CBAE-1E41-BADA-3EEAA3CDC10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1" name="Footer Placeholder 7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Priority Queues</a:t>
            </a:r>
          </a:p>
        </p:txBody>
      </p:sp>
    </p:spTree>
    <p:extLst>
      <p:ext uri="{BB962C8B-B14F-4D97-AF65-F5344CB8AC3E}">
        <p14:creationId xmlns:p14="http://schemas.microsoft.com/office/powerpoint/2010/main" val="4078637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B890224-C51A-4D48-BA5F-B77A11428EF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Priority Queues</a:t>
            </a:r>
          </a:p>
        </p:txBody>
      </p:sp>
    </p:spTree>
    <p:extLst>
      <p:ext uri="{BB962C8B-B14F-4D97-AF65-F5344CB8AC3E}">
        <p14:creationId xmlns:p14="http://schemas.microsoft.com/office/powerpoint/2010/main" val="1461166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2014 Goodrich, Tamassia, Goldwasser</a:t>
            </a:r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FA3ADF7-5E1E-A345-937C-8827FA3E92E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Priority Queues</a:t>
            </a:r>
          </a:p>
        </p:txBody>
      </p:sp>
    </p:spTree>
    <p:extLst>
      <p:ext uri="{BB962C8B-B14F-4D97-AF65-F5344CB8AC3E}">
        <p14:creationId xmlns:p14="http://schemas.microsoft.com/office/powerpoint/2010/main" val="3569673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© 2014 Goodrich, Tamassia, Goldwasser</a:t>
            </a:r>
          </a:p>
        </p:txBody>
      </p:sp>
      <p:sp>
        <p:nvSpPr>
          <p:cNvPr id="4" name="Rectangle 6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Heaps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399182-932D-0B47-AC5E-612C9F93A5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1032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39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4101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02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03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04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05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06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07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08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09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10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11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12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13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14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15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16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17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18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19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20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21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22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</p:grpSp>
          <p:grpSp>
            <p:nvGrpSpPr>
              <p:cNvPr id="1040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4124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25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26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27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28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29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30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31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32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33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34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35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36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37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38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39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40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41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42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43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44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45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46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47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48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49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50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51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  <p:sp>
              <p:nvSpPr>
                <p:cNvPr id="4152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pitchFamily="34" charset="0"/>
                    <a:ea typeface="+mn-ea"/>
                  </a:endParaRPr>
                </a:p>
              </p:txBody>
            </p:sp>
          </p:grpSp>
        </p:grpSp>
        <p:sp>
          <p:nvSpPr>
            <p:cNvPr id="4153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itchFamily="34" charset="0"/>
                <a:ea typeface="+mn-ea"/>
              </a:endParaRPr>
            </a:p>
          </p:txBody>
        </p:sp>
        <p:sp>
          <p:nvSpPr>
            <p:cNvPr id="4154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itchFamily="34" charset="0"/>
                <a:ea typeface="+mn-ea"/>
              </a:endParaRPr>
            </a:p>
          </p:txBody>
        </p:sp>
        <p:grpSp>
          <p:nvGrpSpPr>
            <p:cNvPr id="1035" name="Group 59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4156" name="Line 60"/>
              <p:cNvSpPr>
                <a:spLocks noChangeShapeType="1"/>
              </p:cNvSpPr>
              <p:nvPr/>
            </p:nvSpPr>
            <p:spPr bwMode="ltGray">
              <a:xfrm flipH="1">
                <a:off x="96" y="1038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itchFamily="34" charset="0"/>
                  <a:ea typeface="+mn-ea"/>
                </a:endParaRPr>
              </a:p>
            </p:txBody>
          </p:sp>
          <p:sp>
            <p:nvSpPr>
              <p:cNvPr id="4157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itchFamily="34" charset="0"/>
                  <a:ea typeface="+mn-ea"/>
                </a:endParaRPr>
              </a:p>
            </p:txBody>
          </p:sp>
          <p:sp>
            <p:nvSpPr>
              <p:cNvPr id="4158" name="Arc 62"/>
              <p:cNvSpPr>
                <a:spLocks/>
              </p:cNvSpPr>
              <p:nvPr/>
            </p:nvSpPr>
            <p:spPr bwMode="ltGray">
              <a:xfrm flipH="1">
                <a:off x="218" y="916"/>
                <a:ext cx="238" cy="240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itchFamily="34" charset="0"/>
                  <a:ea typeface="+mn-ea"/>
                </a:endParaRPr>
              </a:p>
            </p:txBody>
          </p:sp>
        </p:grpSp>
      </p:grpSp>
      <p:sp>
        <p:nvSpPr>
          <p:cNvPr id="102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752600"/>
            <a:ext cx="7772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61" name="Rectangle 6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248400"/>
            <a:ext cx="350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r>
              <a:rPr lang="en-US"/>
              <a:t>© 2014 Goodrich, Tamassia, Goldwasser</a:t>
            </a:r>
            <a:endParaRPr lang="en-US" dirty="0"/>
          </a:p>
        </p:txBody>
      </p:sp>
      <p:sp>
        <p:nvSpPr>
          <p:cNvPr id="4162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dirty="0" smtClean="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Priority Queues</a:t>
            </a:r>
          </a:p>
        </p:txBody>
      </p:sp>
      <p:sp>
        <p:nvSpPr>
          <p:cNvPr id="4163" name="Rectangle 6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D9A171A-3EBF-E145-BEB4-BE62CCD6C10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1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charset="0"/>
        <a:buChar char="q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charset="0"/>
        <a:buChar char="n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charset="0"/>
        <a:buChar char="w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hyperlink" Target="https://www.youtube.com/watch?v=t0Cq6tVNRBA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hyperlink" Target="https://www.youtube.com/watch?v=1mm1I40cniQ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s://www.geeksforgeeks.org/priority-queue-class-in-java-2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s://www.callicoder.com/java-priority-queue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4.w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8.wmf"/><Relationship Id="rId4" Type="http://schemas.openxmlformats.org/officeDocument/2006/relationships/oleObject" Target="../embeddings/oleObject2.bin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0.w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0"/>
          <p:cNvSpPr>
            <a:spLocks noGrp="1" noChangeArrowheads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Priority Queues</a:t>
            </a:r>
          </a:p>
        </p:txBody>
      </p:sp>
      <p:sp>
        <p:nvSpPr>
          <p:cNvPr id="5123" name="Rectangle 7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B50E409-07C4-F54D-8218-8D521D462B28}" type="slidenum">
              <a:rPr lang="en-US" sz="1400"/>
              <a:pPr eaLnBrk="1" hangingPunct="1"/>
              <a:t>1</a:t>
            </a:fld>
            <a:endParaRPr lang="en-US" sz="1400"/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76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Tahoma" charset="0"/>
              </a:rPr>
              <a:t>Priority Queues</a:t>
            </a:r>
          </a:p>
        </p:txBody>
      </p:sp>
      <p:pic>
        <p:nvPicPr>
          <p:cNvPr id="5125" name="Picture 333" descr="j037031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513" y="2133600"/>
            <a:ext cx="2754312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914400" y="381000"/>
            <a:ext cx="6629400" cy="990600"/>
          </a:xfrm>
        </p:spPr>
        <p:txBody>
          <a:bodyPr>
            <a:normAutofit/>
          </a:bodyPr>
          <a:lstStyle/>
          <a:p>
            <a:r>
              <a:rPr lang="en-US" sz="1800" dirty="0"/>
              <a:t>Presentation for use with the textbook </a:t>
            </a:r>
            <a:r>
              <a:rPr lang="en-US" sz="1800" dirty="0">
                <a:solidFill>
                  <a:schemeClr val="tx2"/>
                </a:solidFill>
              </a:rPr>
              <a:t>Data Structures and Algorithms in Java, 6</a:t>
            </a:r>
            <a:r>
              <a:rPr lang="en-US" sz="1800" baseline="30000" dirty="0">
                <a:solidFill>
                  <a:schemeClr val="tx2"/>
                </a:solidFill>
              </a:rPr>
              <a:t>th</a:t>
            </a:r>
            <a:r>
              <a:rPr lang="en-US" sz="1800" dirty="0">
                <a:solidFill>
                  <a:schemeClr val="tx2"/>
                </a:solidFill>
              </a:rPr>
              <a:t> edition</a:t>
            </a:r>
            <a:r>
              <a:rPr lang="en-US" sz="1800" dirty="0"/>
              <a:t>, by M. T. Goodrich, R. Tamassia, and M. H. Goldwasser, Wiley, 2014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What is Priority Queues?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110EAF-BD49-4B24-B4C4-D167EDDB2AA2}"/>
              </a:ext>
            </a:extLst>
          </p:cNvPr>
          <p:cNvGrpSpPr/>
          <p:nvPr/>
        </p:nvGrpSpPr>
        <p:grpSpPr>
          <a:xfrm>
            <a:off x="723899" y="1676400"/>
            <a:ext cx="7855527" cy="4114800"/>
            <a:chOff x="723899" y="1676400"/>
            <a:chExt cx="7855527" cy="41148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0604AD-5AD9-4FF1-92AA-87D3278058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500" t="34496" r="25000" b="14341"/>
            <a:stretch/>
          </p:blipFill>
          <p:spPr>
            <a:xfrm>
              <a:off x="723899" y="1676400"/>
              <a:ext cx="7855527" cy="4114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BCD838-0E36-45FF-9D75-D3BE5FC05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0775" y="1684606"/>
              <a:ext cx="657225" cy="638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852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What is a Heap?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AE8F19-5E1A-4AD3-A538-749CACE05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3" t="32945" r="25000" b="14341"/>
          <a:stretch/>
        </p:blipFill>
        <p:spPr>
          <a:xfrm>
            <a:off x="762000" y="1676400"/>
            <a:ext cx="7364506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35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What is a Heap?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41D659-59B3-413F-9219-258F4864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76400"/>
            <a:ext cx="6643688" cy="408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17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What is a Heap?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EE629-381B-47DD-AD5A-72DB9D32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1633537"/>
            <a:ext cx="74771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07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What is a Heap?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4E3D3-5B80-4793-A132-1EAFEE58A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62" y="1600200"/>
            <a:ext cx="708612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04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What is a Heap?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2C8B5-9EAB-4DDE-B354-9ACF88B9A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676400"/>
            <a:ext cx="75914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63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What is a Heap?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3234D5-C5B3-4F7B-8597-2D891E0F2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1676400"/>
            <a:ext cx="6962775" cy="396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18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What is a Heap?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9CB100-8083-4670-9ADD-01DF58896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719262"/>
            <a:ext cx="74961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95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When and where is a PQ used?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2A534E-5C3D-4102-9B42-32B4CBDB2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15" t="33934" r="26123" b="14341"/>
          <a:stretch/>
        </p:blipFill>
        <p:spPr>
          <a:xfrm>
            <a:off x="838200" y="1676400"/>
            <a:ext cx="7391400" cy="416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90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Turning Min PQ into Max PQ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2E9EE-15DB-400E-A952-55F5F3515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1752600"/>
            <a:ext cx="72294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962400" cy="4419600"/>
          </a:xfrm>
        </p:spPr>
        <p:txBody>
          <a:bodyPr/>
          <a:lstStyle/>
          <a:p>
            <a:r>
              <a:rPr lang="en-US" sz="1600" dirty="0"/>
              <a:t>Hierarchical data structure that </a:t>
            </a:r>
            <a:r>
              <a:rPr lang="en-US" sz="1600" dirty="0">
                <a:latin typeface="Tahoma" charset="0"/>
              </a:rPr>
              <a:t>consists of </a:t>
            </a:r>
            <a:r>
              <a:rPr lang="en-US" sz="1600" b="1" dirty="0">
                <a:latin typeface="Tahoma" charset="0"/>
              </a:rPr>
              <a:t>nodes</a:t>
            </a:r>
            <a:r>
              <a:rPr lang="en-US" sz="1600" dirty="0">
                <a:latin typeface="Tahoma" charset="0"/>
              </a:rPr>
              <a:t> with a </a:t>
            </a:r>
            <a:r>
              <a:rPr lang="en-US" sz="1600" b="1" dirty="0">
                <a:latin typeface="Tahoma" charset="0"/>
              </a:rPr>
              <a:t>parent-child relation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b="1" dirty="0">
                <a:latin typeface="Tahoma" charset="0"/>
              </a:rPr>
              <a:t>Root</a:t>
            </a:r>
            <a:r>
              <a:rPr lang="en-US" sz="1600" dirty="0">
                <a:latin typeface="Tahoma" charset="0"/>
              </a:rPr>
              <a:t>: node </a:t>
            </a:r>
            <a:r>
              <a:rPr lang="en-US" sz="1600" b="1" dirty="0">
                <a:latin typeface="Tahoma" charset="0"/>
              </a:rPr>
              <a:t>without parent </a:t>
            </a:r>
            <a:r>
              <a:rPr lang="en-US" sz="1600" dirty="0">
                <a:latin typeface="Tahoma" charset="0"/>
              </a:rPr>
              <a:t>(A)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b="1" dirty="0">
                <a:latin typeface="Tahoma" charset="0"/>
              </a:rPr>
              <a:t>Internal node</a:t>
            </a:r>
            <a:r>
              <a:rPr lang="en-US" sz="1600" dirty="0">
                <a:latin typeface="Tahoma" charset="0"/>
              </a:rPr>
              <a:t>: node with </a:t>
            </a:r>
            <a:r>
              <a:rPr lang="en-US" sz="1600" b="1" dirty="0">
                <a:latin typeface="Tahoma" charset="0"/>
              </a:rPr>
              <a:t>at least one child</a:t>
            </a:r>
            <a:r>
              <a:rPr lang="en-US" sz="1600" dirty="0">
                <a:latin typeface="Tahoma" charset="0"/>
              </a:rPr>
              <a:t> (A, B, C, F)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b="1" dirty="0">
                <a:latin typeface="Tahoma" charset="0"/>
              </a:rPr>
              <a:t>External node</a:t>
            </a:r>
            <a:r>
              <a:rPr lang="en-US" sz="1600" dirty="0">
                <a:latin typeface="Tahoma" charset="0"/>
              </a:rPr>
              <a:t> (a.k.a. </a:t>
            </a:r>
            <a:r>
              <a:rPr lang="en-US" sz="1600" b="1" dirty="0">
                <a:latin typeface="Tahoma" charset="0"/>
              </a:rPr>
              <a:t>leaf</a:t>
            </a:r>
            <a:r>
              <a:rPr lang="en-US" sz="1600" dirty="0">
                <a:latin typeface="Tahoma" charset="0"/>
              </a:rPr>
              <a:t> ): node without children (E, I, J, K, G, H, D)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b="1" dirty="0">
                <a:latin typeface="Tahoma" charset="0"/>
              </a:rPr>
              <a:t>Ancestors</a:t>
            </a:r>
            <a:r>
              <a:rPr lang="en-US" sz="1600" dirty="0">
                <a:latin typeface="Tahoma" charset="0"/>
              </a:rPr>
              <a:t> of a node: parent, grandparent, grand-grandparent, etc.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b="1" dirty="0">
                <a:latin typeface="Tahoma" charset="0"/>
              </a:rPr>
              <a:t>Depth of a node</a:t>
            </a:r>
            <a:r>
              <a:rPr lang="en-US" sz="1600" dirty="0">
                <a:latin typeface="Tahoma" charset="0"/>
              </a:rPr>
              <a:t>: number of ancestors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b="1" dirty="0">
                <a:latin typeface="Tahoma" charset="0"/>
              </a:rPr>
              <a:t>Height of a tree</a:t>
            </a:r>
            <a:r>
              <a:rPr lang="en-US" sz="1600" dirty="0">
                <a:latin typeface="Tahoma" charset="0"/>
              </a:rPr>
              <a:t>: maximum depth of any node (3)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b="1" dirty="0">
                <a:latin typeface="Tahoma" charset="0"/>
              </a:rPr>
              <a:t>Descendant of a node</a:t>
            </a:r>
            <a:r>
              <a:rPr lang="en-US" sz="1600" dirty="0">
                <a:latin typeface="Tahoma" charset="0"/>
              </a:rPr>
              <a:t>: child, grandchild, grand-grandchild, etc.</a:t>
            </a:r>
          </a:p>
          <a:p>
            <a:endParaRPr lang="en-US" sz="1600" b="1" dirty="0">
              <a:latin typeface="Tahoma" charset="0"/>
            </a:endParaRPr>
          </a:p>
          <a:p>
            <a:endParaRPr lang="en-US" sz="1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810000" cy="4343400"/>
          </a:xfrm>
        </p:spPr>
        <p:txBody>
          <a:bodyPr/>
          <a:lstStyle/>
          <a:p>
            <a:r>
              <a:rPr lang="en-US" sz="1600" b="1" dirty="0">
                <a:solidFill>
                  <a:srgbClr val="40458C"/>
                </a:solidFill>
              </a:rPr>
              <a:t>Subtree</a:t>
            </a:r>
            <a:r>
              <a:rPr lang="en-US" sz="1600" dirty="0">
                <a:solidFill>
                  <a:srgbClr val="40458C"/>
                </a:solidFill>
              </a:rPr>
              <a:t>: tree consisting of a node and its descendants</a:t>
            </a:r>
          </a:p>
          <a:p>
            <a:r>
              <a:rPr lang="en-US" sz="1600" dirty="0"/>
              <a:t>A tree is </a:t>
            </a:r>
            <a:r>
              <a:rPr lang="en-US" sz="1600" b="1" i="1" dirty="0"/>
              <a:t>ordered </a:t>
            </a:r>
            <a:r>
              <a:rPr lang="en-US" sz="1600" dirty="0"/>
              <a:t>if there is a meaningful linear order among the children of each node</a:t>
            </a:r>
          </a:p>
          <a:p>
            <a:r>
              <a:rPr lang="en-US" sz="1600" dirty="0">
                <a:solidFill>
                  <a:srgbClr val="40458C"/>
                </a:solidFill>
              </a:rPr>
              <a:t>Tree ADT</a:t>
            </a:r>
          </a:p>
          <a:p>
            <a:pPr lvl="1"/>
            <a:r>
              <a:rPr lang="en-US" sz="1600" dirty="0">
                <a:latin typeface="Tahoma" charset="0"/>
              </a:rPr>
              <a:t>We </a:t>
            </a:r>
            <a:r>
              <a:rPr lang="en-US" sz="1600" b="1" dirty="0">
                <a:latin typeface="Tahoma" charset="0"/>
              </a:rPr>
              <a:t>use positions</a:t>
            </a:r>
            <a:r>
              <a:rPr lang="en-US" sz="1600" dirty="0">
                <a:latin typeface="Tahoma" charset="0"/>
              </a:rPr>
              <a:t> to abstract nodes</a:t>
            </a:r>
          </a:p>
          <a:p>
            <a:pPr lvl="1"/>
            <a:r>
              <a:rPr lang="en-US" sz="1600" b="1" dirty="0">
                <a:solidFill>
                  <a:srgbClr val="40458C"/>
                </a:solidFill>
              </a:rPr>
              <a:t>Tree interface </a:t>
            </a:r>
            <a:r>
              <a:rPr lang="en-US" sz="1600" dirty="0">
                <a:solidFill>
                  <a:srgbClr val="40458C"/>
                </a:solidFill>
              </a:rPr>
              <a:t>for trees where nodes can have any number of children</a:t>
            </a:r>
          </a:p>
          <a:p>
            <a:pPr lvl="2"/>
            <a:r>
              <a:rPr lang="en-US" sz="1600" dirty="0">
                <a:solidFill>
                  <a:srgbClr val="40458C"/>
                </a:solidFill>
              </a:rPr>
              <a:t>parent</a:t>
            </a:r>
          </a:p>
          <a:p>
            <a:pPr lvl="2"/>
            <a:r>
              <a:rPr lang="en-US" sz="1600" dirty="0">
                <a:solidFill>
                  <a:srgbClr val="40458C"/>
                </a:solidFill>
              </a:rPr>
              <a:t>children</a:t>
            </a:r>
          </a:p>
          <a:p>
            <a:pPr lvl="2"/>
            <a:r>
              <a:rPr lang="en-US" sz="1600" dirty="0" err="1">
                <a:solidFill>
                  <a:srgbClr val="40458C"/>
                </a:solidFill>
              </a:rPr>
              <a:t>numCHildren</a:t>
            </a:r>
            <a:endParaRPr lang="en-US" sz="1600" dirty="0">
              <a:solidFill>
                <a:srgbClr val="40458C"/>
              </a:solidFill>
            </a:endParaRPr>
          </a:p>
          <a:p>
            <a:endParaRPr lang="en-US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A3ADF7-5E1E-A345-937C-8827FA3E92E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</p:spTree>
    <p:extLst>
      <p:ext uri="{BB962C8B-B14F-4D97-AF65-F5344CB8AC3E}">
        <p14:creationId xmlns:p14="http://schemas.microsoft.com/office/powerpoint/2010/main" val="2858846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Turning Min PQ into Max PQ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2DED20-24CC-4C49-BE24-E137D6997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709737"/>
            <a:ext cx="76581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03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Ways of Implementing a PQ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DE2BF-241C-4415-9D4F-61B75E09A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1676400"/>
            <a:ext cx="741818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48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PQ with Binary Heap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4E5B25-9805-4197-8982-094316546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1643062"/>
            <a:ext cx="77438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31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PQ with Binary Heap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8E8D-3FF4-491E-91F1-0952D249D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1650316"/>
            <a:ext cx="67532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10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Binary Heap Representation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5DCEF8-94D5-456B-92C2-5EF34511E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62" y="1828800"/>
            <a:ext cx="792679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83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Binary Heap Representation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86CC31-5542-4D82-B736-0D0C5EDFD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10" y="1752600"/>
            <a:ext cx="752958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95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ahoma" charset="0"/>
              </a:rPr>
              <a:t>Adding Elements to a Binary Heap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8FA9DF-9E50-4336-856C-CA079934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600200"/>
            <a:ext cx="76771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11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ahoma" charset="0"/>
              </a:rPr>
              <a:t>Adding Elements to a Binary Heap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F0DB8-4991-4901-8601-783FD0A85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647825"/>
            <a:ext cx="75247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89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ahoma" charset="0"/>
              </a:rPr>
              <a:t>Adding Elements to a Binary Heap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792269-112B-46D6-88D5-6BC2EA1D8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676400"/>
            <a:ext cx="75152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67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ahoma" charset="0"/>
              </a:rPr>
              <a:t>Adding Elements to a Binary Heap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31F52-0A66-4B89-89F5-8C16B0293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2600"/>
            <a:ext cx="73056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26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962400" cy="4419600"/>
          </a:xfrm>
        </p:spPr>
        <p:txBody>
          <a:bodyPr/>
          <a:lstStyle/>
          <a:p>
            <a:pPr lvl="1"/>
            <a:r>
              <a:rPr lang="en-US" sz="1800" dirty="0" err="1">
                <a:solidFill>
                  <a:srgbClr val="40458C"/>
                </a:solidFill>
              </a:rPr>
              <a:t>isInternal</a:t>
            </a:r>
            <a:endParaRPr lang="en-US" sz="1800" dirty="0">
              <a:solidFill>
                <a:srgbClr val="40458C"/>
              </a:solidFill>
            </a:endParaRPr>
          </a:p>
          <a:p>
            <a:pPr lvl="1"/>
            <a:r>
              <a:rPr lang="en-US" sz="1800" dirty="0" err="1">
                <a:solidFill>
                  <a:srgbClr val="40458C"/>
                </a:solidFill>
              </a:rPr>
              <a:t>isExternal</a:t>
            </a:r>
            <a:endParaRPr lang="en-US" sz="1800" dirty="0">
              <a:solidFill>
                <a:srgbClr val="40458C"/>
              </a:solidFill>
            </a:endParaRPr>
          </a:p>
          <a:p>
            <a:pPr lvl="1"/>
            <a:r>
              <a:rPr lang="en-US" sz="1800" dirty="0" err="1">
                <a:solidFill>
                  <a:srgbClr val="40458C"/>
                </a:solidFill>
              </a:rPr>
              <a:t>isRoot</a:t>
            </a:r>
            <a:endParaRPr lang="en-US" sz="1800" dirty="0">
              <a:solidFill>
                <a:srgbClr val="40458C"/>
              </a:solidFill>
            </a:endParaRPr>
          </a:p>
          <a:p>
            <a:pPr lvl="1"/>
            <a:r>
              <a:rPr lang="en-US" sz="1800" dirty="0" err="1">
                <a:solidFill>
                  <a:srgbClr val="40458C"/>
                </a:solidFill>
              </a:rPr>
              <a:t>isEmpty</a:t>
            </a:r>
            <a:endParaRPr lang="en-US" sz="1800" dirty="0">
              <a:solidFill>
                <a:srgbClr val="40458C"/>
              </a:solidFill>
            </a:endParaRPr>
          </a:p>
          <a:p>
            <a:pPr lvl="1"/>
            <a:r>
              <a:rPr lang="en-US" sz="1800" dirty="0">
                <a:solidFill>
                  <a:srgbClr val="40458C"/>
                </a:solidFill>
              </a:rPr>
              <a:t>Iterator</a:t>
            </a:r>
          </a:p>
          <a:p>
            <a:pPr lvl="1"/>
            <a:r>
              <a:rPr lang="en-US" sz="1800" dirty="0">
                <a:solidFill>
                  <a:srgbClr val="40458C"/>
                </a:solidFill>
              </a:rPr>
              <a:t>position</a:t>
            </a:r>
          </a:p>
          <a:p>
            <a:r>
              <a:rPr lang="en-US" sz="1800" b="1" dirty="0" err="1">
                <a:latin typeface="Tahoma" charset="0"/>
              </a:rPr>
              <a:t>AbstractTree</a:t>
            </a:r>
            <a:r>
              <a:rPr lang="en-US" sz="1800" b="1" dirty="0">
                <a:latin typeface="Tahoma" charset="0"/>
              </a:rPr>
              <a:t> Base Class implements:</a:t>
            </a:r>
          </a:p>
          <a:p>
            <a:pPr lvl="1"/>
            <a:r>
              <a:rPr lang="en-US" sz="1800" dirty="0" err="1">
                <a:solidFill>
                  <a:srgbClr val="40458C"/>
                </a:solidFill>
              </a:rPr>
              <a:t>isInternal</a:t>
            </a:r>
            <a:endParaRPr lang="en-US" sz="1800" dirty="0">
              <a:solidFill>
                <a:srgbClr val="40458C"/>
              </a:solidFill>
            </a:endParaRPr>
          </a:p>
          <a:p>
            <a:pPr lvl="1"/>
            <a:r>
              <a:rPr lang="en-US" sz="1800" dirty="0" err="1">
                <a:solidFill>
                  <a:srgbClr val="40458C"/>
                </a:solidFill>
              </a:rPr>
              <a:t>isExternal</a:t>
            </a:r>
            <a:endParaRPr lang="en-US" sz="1800" dirty="0">
              <a:solidFill>
                <a:srgbClr val="40458C"/>
              </a:solidFill>
            </a:endParaRPr>
          </a:p>
          <a:p>
            <a:pPr lvl="1"/>
            <a:r>
              <a:rPr lang="en-US" sz="1800" dirty="0" err="1">
                <a:solidFill>
                  <a:srgbClr val="40458C"/>
                </a:solidFill>
              </a:rPr>
              <a:t>isRoot</a:t>
            </a:r>
            <a:endParaRPr lang="en-US" sz="1800" dirty="0">
              <a:solidFill>
                <a:srgbClr val="40458C"/>
              </a:solidFill>
            </a:endParaRPr>
          </a:p>
          <a:p>
            <a:pPr lvl="1"/>
            <a:r>
              <a:rPr lang="en-US" sz="1800" dirty="0" err="1">
                <a:solidFill>
                  <a:srgbClr val="40458C"/>
                </a:solidFill>
              </a:rPr>
              <a:t>isEmpty</a:t>
            </a:r>
            <a:endParaRPr lang="en-US" sz="1800" dirty="0">
              <a:solidFill>
                <a:srgbClr val="40458C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524000"/>
            <a:ext cx="3810000" cy="4343400"/>
          </a:xfrm>
        </p:spPr>
        <p:txBody>
          <a:bodyPr/>
          <a:lstStyle/>
          <a:p>
            <a:r>
              <a:rPr lang="en-US" sz="1800" b="1" dirty="0"/>
              <a:t>Tree Traversal</a:t>
            </a:r>
          </a:p>
          <a:p>
            <a:pPr lvl="1"/>
            <a:r>
              <a:rPr lang="en-US" sz="1800" dirty="0"/>
              <a:t>a </a:t>
            </a:r>
            <a:r>
              <a:rPr lang="en-US" sz="1800" b="1" dirty="0"/>
              <a:t>preorder</a:t>
            </a:r>
            <a:r>
              <a:rPr lang="en-US" sz="1800" dirty="0"/>
              <a:t> traversal of a tree T, the root of T is visited first and then the subtrees rooted at its children are traversed recursively</a:t>
            </a:r>
          </a:p>
          <a:p>
            <a:pPr lvl="1"/>
            <a:r>
              <a:rPr lang="en-US" sz="1800" b="1" dirty="0" err="1"/>
              <a:t>postorder</a:t>
            </a:r>
            <a:r>
              <a:rPr lang="en-US" sz="1800" dirty="0"/>
              <a:t> traversal of a tree it recursively traverses the subtrees rooted at the children of the root first, and then visits the root</a:t>
            </a:r>
          </a:p>
          <a:p>
            <a:pPr lvl="1"/>
            <a:endParaRPr lang="en-US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A3ADF7-5E1E-A345-937C-8827FA3E92E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</p:spTree>
    <p:extLst>
      <p:ext uri="{BB962C8B-B14F-4D97-AF65-F5344CB8AC3E}">
        <p14:creationId xmlns:p14="http://schemas.microsoft.com/office/powerpoint/2010/main" val="403839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ahoma" charset="0"/>
              </a:rPr>
              <a:t>Adding Elements to a Binary Heap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08186-3909-4A91-8CFB-DCFC3ACB9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1643062"/>
            <a:ext cx="72675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15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ahoma" charset="0"/>
              </a:rPr>
              <a:t>Adding Elements to a Binary Heap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BE2F654-B548-4575-B211-FBCE29E3B60D}"/>
              </a:ext>
            </a:extLst>
          </p:cNvPr>
          <p:cNvGrpSpPr/>
          <p:nvPr/>
        </p:nvGrpSpPr>
        <p:grpSpPr>
          <a:xfrm>
            <a:off x="464782" y="1848729"/>
            <a:ext cx="8267738" cy="2514600"/>
            <a:chOff x="342862" y="2286000"/>
            <a:chExt cx="8987534" cy="273843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01FBDE-1BC6-4BEB-B277-5C1645F87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862" y="2286000"/>
              <a:ext cx="5562676" cy="27384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11855A0-6FB7-4F03-AAF3-CDE237C0B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6230" y="2286000"/>
              <a:ext cx="3454166" cy="2738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9619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ahoma" charset="0"/>
              </a:rPr>
              <a:t>Adding Elements to a Binary Heap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350CF-BE3C-4F2F-8AA9-71CA1D87C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90" y="1719262"/>
            <a:ext cx="79914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ahoma" charset="0"/>
              </a:rPr>
              <a:t>Remove Elements from a Binary Heap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31360-3A82-47FF-B7B2-64873D8B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93" y="1752600"/>
            <a:ext cx="8056307" cy="369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8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ahoma" charset="0"/>
              </a:rPr>
              <a:t>Remove Elements from a Binary Heap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F31A6-D6AB-4C30-9D59-EA096801B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02" y="1692936"/>
            <a:ext cx="7841898" cy="347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2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ahoma" charset="0"/>
              </a:rPr>
              <a:t>Remove Elements from a Binary Heap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011F9-5EB6-49A2-B784-B068EF1B5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59375"/>
            <a:ext cx="2819400" cy="2251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27C2F3-ECA8-4287-9B94-54F7A686D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331" y="1659375"/>
            <a:ext cx="2823926" cy="2251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D56D1B-ECE2-4229-B7F8-A3D6074AE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117" y="3961653"/>
            <a:ext cx="2819400" cy="2269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2EE7FB-BE6A-4B2A-A86A-192719379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634" y="3961653"/>
            <a:ext cx="2847320" cy="226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22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ahoma" charset="0"/>
              </a:rPr>
              <a:t>Remove Elements from a Binary Heap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1C5FD5C-F32B-4B52-AF0F-E60142920346}"/>
              </a:ext>
            </a:extLst>
          </p:cNvPr>
          <p:cNvSpPr txBox="1">
            <a:spLocks/>
          </p:cNvSpPr>
          <p:nvPr/>
        </p:nvSpPr>
        <p:spPr bwMode="auto">
          <a:xfrm>
            <a:off x="618978" y="1066800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r>
              <a:rPr lang="en-US" sz="3600" kern="0" dirty="0">
                <a:solidFill>
                  <a:srgbClr val="7030A0"/>
                </a:solidFill>
                <a:latin typeface="Tahoma" charset="0"/>
              </a:rPr>
              <a:t>Linear scan</a:t>
            </a:r>
            <a:endParaRPr lang="en-US" sz="3600" kern="0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919D3A-6B19-4FBD-9543-54EE3C668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78" y="2232991"/>
            <a:ext cx="7998656" cy="359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1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ahoma" charset="0"/>
              </a:rPr>
              <a:t>Remove Elements from a Binary Heap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1C5FD5C-F32B-4B52-AF0F-E60142920346}"/>
              </a:ext>
            </a:extLst>
          </p:cNvPr>
          <p:cNvSpPr txBox="1">
            <a:spLocks/>
          </p:cNvSpPr>
          <p:nvPr/>
        </p:nvSpPr>
        <p:spPr bwMode="auto">
          <a:xfrm>
            <a:off x="618978" y="1066800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r>
              <a:rPr lang="en-US" sz="3600" kern="0" dirty="0">
                <a:solidFill>
                  <a:srgbClr val="7030A0"/>
                </a:solidFill>
                <a:latin typeface="Tahoma" charset="0"/>
              </a:rPr>
              <a:t>Linear scan</a:t>
            </a:r>
            <a:endParaRPr lang="en-US" sz="3600" kern="0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844C3D-02DC-4C70-B2EF-20496CA14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2372658"/>
            <a:ext cx="2502495" cy="1998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CFBC39-7571-44AA-8E94-E17720394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338" y="2387758"/>
            <a:ext cx="2593819" cy="19830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B1FBA9-F8C6-405A-B289-99DA3E012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663" y="2372658"/>
            <a:ext cx="2727708" cy="19830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4EA6AA-3FE8-4076-86AB-283410103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53" y="4493923"/>
            <a:ext cx="2516245" cy="1983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CBC024-DA5B-4529-AF24-067133F38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0187" y="4482438"/>
            <a:ext cx="2516245" cy="198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62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ahoma" charset="0"/>
              </a:rPr>
              <a:t>Remove Elements from a Binary Heap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1C5FD5C-F32B-4B52-AF0F-E60142920346}"/>
              </a:ext>
            </a:extLst>
          </p:cNvPr>
          <p:cNvSpPr txBox="1">
            <a:spLocks/>
          </p:cNvSpPr>
          <p:nvPr/>
        </p:nvSpPr>
        <p:spPr bwMode="auto">
          <a:xfrm>
            <a:off x="618978" y="1066800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r>
              <a:rPr lang="en-US" sz="3600" kern="0" dirty="0">
                <a:solidFill>
                  <a:srgbClr val="7030A0"/>
                </a:solidFill>
                <a:latin typeface="Tahoma" charset="0"/>
              </a:rPr>
              <a:t>Linear scan</a:t>
            </a:r>
            <a:endParaRPr lang="en-US" sz="3600" kern="0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58E329-C8A6-4A82-8883-79A2513EC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52" y="2289153"/>
            <a:ext cx="8012573" cy="350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98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ahoma" charset="0"/>
              </a:rPr>
              <a:t>Remove Elements from a Binary Heap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1C5FD5C-F32B-4B52-AF0F-E60142920346}"/>
              </a:ext>
            </a:extLst>
          </p:cNvPr>
          <p:cNvSpPr txBox="1">
            <a:spLocks/>
          </p:cNvSpPr>
          <p:nvPr/>
        </p:nvSpPr>
        <p:spPr bwMode="auto">
          <a:xfrm>
            <a:off x="618978" y="1066800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r>
              <a:rPr lang="en-US" sz="3600" kern="0" dirty="0">
                <a:solidFill>
                  <a:srgbClr val="7030A0"/>
                </a:solidFill>
                <a:latin typeface="Tahoma" charset="0"/>
              </a:rPr>
              <a:t>Linear scan</a:t>
            </a:r>
            <a:endParaRPr lang="en-US" sz="3600" kern="0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24C09-0ED3-40F0-B88F-5C9516E4F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09800"/>
            <a:ext cx="2446323" cy="18410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871703-A458-4779-8716-EA6DC68DC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237" y="2209800"/>
            <a:ext cx="2339864" cy="1841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511DBF-66BD-4769-A5C0-FC44D5D81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665" y="2209800"/>
            <a:ext cx="2372953" cy="18410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34B1BC-3C1A-404F-B10B-2A2EAEFEA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24" y="4174613"/>
            <a:ext cx="2382152" cy="18410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CB92DB-7B0A-44F6-B5D7-9E77601F5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4253" y="4186238"/>
            <a:ext cx="2339864" cy="18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1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962400" cy="4419600"/>
          </a:xfrm>
        </p:spPr>
        <p:txBody>
          <a:bodyPr/>
          <a:lstStyle/>
          <a:p>
            <a:r>
              <a:rPr lang="en-US" sz="2200" b="1" dirty="0">
                <a:solidFill>
                  <a:srgbClr val="40458C"/>
                </a:solidFill>
              </a:rPr>
              <a:t>Binary Trees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1800" dirty="0"/>
              <a:t>Each internal node has </a:t>
            </a:r>
            <a:r>
              <a:rPr lang="en-US" sz="1800" b="1" dirty="0"/>
              <a:t>at most two children</a:t>
            </a:r>
            <a:r>
              <a:rPr lang="en-US" sz="1800" dirty="0"/>
              <a:t> (exactly two for </a:t>
            </a:r>
            <a:r>
              <a:rPr lang="en-US" sz="1800" dirty="0">
                <a:solidFill>
                  <a:schemeClr val="tx2"/>
                </a:solidFill>
              </a:rPr>
              <a:t>proper</a:t>
            </a:r>
            <a:r>
              <a:rPr lang="en-US" sz="1800" dirty="0"/>
              <a:t> binary trees)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1800" dirty="0"/>
              <a:t>The children of a node are an ordered pair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1800" dirty="0"/>
              <a:t>We call the children of an internal node </a:t>
            </a:r>
            <a:r>
              <a:rPr lang="en-US" sz="1800" dirty="0">
                <a:solidFill>
                  <a:schemeClr val="tx2"/>
                </a:solidFill>
              </a:rPr>
              <a:t>left child</a:t>
            </a:r>
            <a:r>
              <a:rPr lang="en-US" sz="1800" dirty="0"/>
              <a:t> and </a:t>
            </a:r>
            <a:r>
              <a:rPr lang="en-US" sz="1800" dirty="0">
                <a:solidFill>
                  <a:schemeClr val="tx2"/>
                </a:solidFill>
              </a:rPr>
              <a:t>right child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Applications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arithmetic expressions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decision processes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searching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endParaRPr lang="en-US" sz="1800" dirty="0"/>
          </a:p>
          <a:p>
            <a:pPr eaLnBrk="1" hangingPunct="1">
              <a:buFont typeface="Wingdings" pitchFamily="2" charset="2"/>
              <a:buChar char="n"/>
              <a:defRPr/>
            </a:pPr>
            <a:endParaRPr lang="en-US" sz="2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810000" cy="4343400"/>
          </a:xfrm>
        </p:spPr>
        <p:txBody>
          <a:bodyPr/>
          <a:lstStyle/>
          <a:p>
            <a:r>
              <a:rPr lang="en-US" sz="1800" b="1" dirty="0" err="1"/>
              <a:t>BinaryTree</a:t>
            </a:r>
            <a:r>
              <a:rPr lang="en-US" sz="1800" b="1" dirty="0"/>
              <a:t> ADT</a:t>
            </a:r>
          </a:p>
          <a:p>
            <a:pPr eaLnBrk="1" hangingPunct="1"/>
            <a:r>
              <a:rPr lang="en-US" sz="1800" b="1" dirty="0" err="1">
                <a:latin typeface="Tahoma" charset="0"/>
              </a:rPr>
              <a:t>BinaryTree</a:t>
            </a:r>
            <a:r>
              <a:rPr lang="en-US" sz="1800" dirty="0">
                <a:latin typeface="Tahoma" charset="0"/>
              </a:rPr>
              <a:t> interface extends the Tree interface and adds three methods:</a:t>
            </a:r>
          </a:p>
          <a:p>
            <a:pPr lvl="2" eaLnBrk="1" hangingPunct="1"/>
            <a:r>
              <a:rPr lang="en-US" sz="1800" dirty="0">
                <a:latin typeface="Tahoma" charset="0"/>
              </a:rPr>
              <a:t>position </a:t>
            </a:r>
            <a:r>
              <a:rPr lang="en-US" sz="1800" dirty="0">
                <a:solidFill>
                  <a:schemeClr val="tx2"/>
                </a:solidFill>
                <a:latin typeface="Tahoma" charset="0"/>
              </a:rPr>
              <a:t>left</a:t>
            </a:r>
            <a:r>
              <a:rPr lang="en-US" sz="1800" dirty="0">
                <a:latin typeface="Tahoma" charset="0"/>
              </a:rPr>
              <a:t>(p)</a:t>
            </a:r>
          </a:p>
          <a:p>
            <a:pPr lvl="2" eaLnBrk="1" hangingPunct="1"/>
            <a:r>
              <a:rPr lang="en-US" sz="1800" dirty="0">
                <a:latin typeface="Tahoma" charset="0"/>
              </a:rPr>
              <a:t>position </a:t>
            </a:r>
            <a:r>
              <a:rPr lang="en-US" sz="1800" dirty="0">
                <a:solidFill>
                  <a:schemeClr val="tx2"/>
                </a:solidFill>
                <a:latin typeface="Tahoma" charset="0"/>
              </a:rPr>
              <a:t>right</a:t>
            </a:r>
            <a:r>
              <a:rPr lang="en-US" sz="1800" dirty="0">
                <a:latin typeface="Tahoma" charset="0"/>
              </a:rPr>
              <a:t>(p)</a:t>
            </a:r>
          </a:p>
          <a:p>
            <a:pPr lvl="2" eaLnBrk="1" hangingPunct="1"/>
            <a:r>
              <a:rPr lang="en-US" sz="1800" dirty="0">
                <a:latin typeface="Tahoma" charset="0"/>
              </a:rPr>
              <a:t>position </a:t>
            </a:r>
            <a:r>
              <a:rPr lang="en-US" sz="1800" dirty="0">
                <a:solidFill>
                  <a:schemeClr val="tx2"/>
                </a:solidFill>
                <a:latin typeface="Tahoma" charset="0"/>
              </a:rPr>
              <a:t>sibling</a:t>
            </a:r>
            <a:r>
              <a:rPr lang="en-US" sz="1800" dirty="0">
                <a:latin typeface="Tahoma" charset="0"/>
              </a:rPr>
              <a:t>(p)</a:t>
            </a:r>
          </a:p>
          <a:p>
            <a:pPr eaLnBrk="1" hangingPunct="1"/>
            <a:r>
              <a:rPr lang="en-US" sz="1800" b="1" dirty="0" err="1">
                <a:latin typeface="Tahoma" charset="0"/>
              </a:rPr>
              <a:t>AbstractBinaryTree</a:t>
            </a:r>
            <a:r>
              <a:rPr lang="en-US" sz="1800" dirty="0">
                <a:latin typeface="Tahoma" charset="0"/>
              </a:rPr>
              <a:t> Base Class extends </a:t>
            </a:r>
            <a:r>
              <a:rPr lang="en-US" sz="1800" b="1" dirty="0" err="1">
                <a:latin typeface="Tahoma" charset="0"/>
              </a:rPr>
              <a:t>AbstractTree</a:t>
            </a:r>
            <a:r>
              <a:rPr lang="en-US" sz="1800" dirty="0">
                <a:latin typeface="Tahoma" charset="0"/>
              </a:rPr>
              <a:t> and implement </a:t>
            </a:r>
            <a:r>
              <a:rPr lang="en-US" sz="1800" b="1" dirty="0" err="1">
                <a:latin typeface="Tahoma" charset="0"/>
              </a:rPr>
              <a:t>BinaryTree</a:t>
            </a:r>
            <a:endParaRPr lang="en-US" sz="1800" b="1" dirty="0">
              <a:latin typeface="Tahoma" charset="0"/>
            </a:endParaRPr>
          </a:p>
          <a:p>
            <a:pPr eaLnBrk="1" hangingPunct="1"/>
            <a:r>
              <a:rPr lang="en-US" sz="1800" dirty="0">
                <a:latin typeface="Tahoma" charset="0"/>
              </a:rPr>
              <a:t>Implements:</a:t>
            </a:r>
          </a:p>
          <a:p>
            <a:pPr lvl="1" eaLnBrk="1" hangingPunct="1"/>
            <a:r>
              <a:rPr lang="en-US" sz="1800" dirty="0">
                <a:latin typeface="Tahoma" charset="0"/>
              </a:rPr>
              <a:t>sibling</a:t>
            </a:r>
          </a:p>
          <a:p>
            <a:pPr lvl="1" eaLnBrk="1" hangingPunct="1"/>
            <a:r>
              <a:rPr lang="en-US" sz="1800" dirty="0" err="1">
                <a:latin typeface="Tahoma" charset="0"/>
              </a:rPr>
              <a:t>numChildren</a:t>
            </a:r>
            <a:endParaRPr lang="en-US" sz="1800" dirty="0">
              <a:latin typeface="Tahoma" charset="0"/>
            </a:endParaRPr>
          </a:p>
          <a:p>
            <a:pPr lvl="1" eaLnBrk="1" hangingPunct="1"/>
            <a:r>
              <a:rPr lang="en-US" sz="1800" dirty="0">
                <a:latin typeface="Tahoma" charset="0"/>
              </a:rPr>
              <a:t>children</a:t>
            </a:r>
          </a:p>
          <a:p>
            <a:pPr eaLnBrk="1" hangingPunct="1"/>
            <a:endParaRPr lang="en-US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A3ADF7-5E1E-A345-937C-8827FA3E92E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</p:spTree>
    <p:extLst>
      <p:ext uri="{BB962C8B-B14F-4D97-AF65-F5344CB8AC3E}">
        <p14:creationId xmlns:p14="http://schemas.microsoft.com/office/powerpoint/2010/main" val="4224320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ahoma" charset="0"/>
              </a:rPr>
              <a:t>Remove Elements from a Binary Heap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63E56-A88D-450D-B3AD-AD3B1A5DD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63" y="1830408"/>
            <a:ext cx="7934658" cy="357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86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ahoma" charset="0"/>
              </a:rPr>
              <a:t>Remove Elements from a Binary Heap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40EDB-B32F-47D2-934D-A8C93117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38221"/>
            <a:ext cx="3371850" cy="2633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8493AB-D5DA-459A-B45C-5B1CE8C81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833" y="1717469"/>
            <a:ext cx="3371850" cy="265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32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ahoma" charset="0"/>
              </a:rPr>
              <a:t>Remove Elements from a Binary Heap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BEBB1-1877-4977-AF66-4E71CAED3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54" y="1714500"/>
            <a:ext cx="741809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3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ahoma" charset="0"/>
              </a:rPr>
              <a:t>Remove Elements from a Binary Heap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DD4D8-427E-4B1A-95D6-259E8BD94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98" y="1668721"/>
            <a:ext cx="8061870" cy="352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9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001000" cy="1143000"/>
          </a:xfrm>
        </p:spPr>
        <p:txBody>
          <a:bodyPr/>
          <a:lstStyle/>
          <a:p>
            <a:r>
              <a:rPr lang="en-US" sz="3600" dirty="0">
                <a:latin typeface="Tahoma" charset="0"/>
              </a:rPr>
              <a:t>Movie Time!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1F288A-71D4-4588-9193-B84591AADB43}"/>
              </a:ext>
            </a:extLst>
          </p:cNvPr>
          <p:cNvSpPr/>
          <p:nvPr/>
        </p:nvSpPr>
        <p:spPr>
          <a:xfrm>
            <a:off x="952500" y="18288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https://www.youtube.com/watch?v=t0Cq6tVNRBA</a:t>
            </a:r>
            <a:endParaRPr lang="en-US" dirty="0"/>
          </a:p>
        </p:txBody>
      </p:sp>
      <p:pic>
        <p:nvPicPr>
          <p:cNvPr id="8194" name="Picture 2" descr="Image result for movie times cartoon">
            <a:extLst>
              <a:ext uri="{FF2B5EF4-FFF2-40B4-BE49-F238E27FC236}">
                <a16:creationId xmlns:a16="http://schemas.microsoft.com/office/drawing/2014/main" id="{72138947-B52D-48E7-B914-A8F60E0EB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2579511"/>
            <a:ext cx="3886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1399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001000" cy="1143000"/>
          </a:xfrm>
        </p:spPr>
        <p:txBody>
          <a:bodyPr/>
          <a:lstStyle/>
          <a:p>
            <a:r>
              <a:rPr lang="en-US" sz="3600" dirty="0">
                <a:latin typeface="Tahoma" charset="0"/>
              </a:rPr>
              <a:t>Movie Time!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1F288A-71D4-4588-9193-B84591AADB43}"/>
              </a:ext>
            </a:extLst>
          </p:cNvPr>
          <p:cNvSpPr/>
          <p:nvPr/>
        </p:nvSpPr>
        <p:spPr>
          <a:xfrm>
            <a:off x="952500" y="18288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https://www.youtube.com/watch?v=1mm1I40cniQ</a:t>
            </a:r>
            <a:endParaRPr lang="en-US" dirty="0"/>
          </a:p>
        </p:txBody>
      </p:sp>
      <p:pic>
        <p:nvPicPr>
          <p:cNvPr id="8194" name="Picture 2" descr="Image result for movie times cartoon">
            <a:extLst>
              <a:ext uri="{FF2B5EF4-FFF2-40B4-BE49-F238E27FC236}">
                <a16:creationId xmlns:a16="http://schemas.microsoft.com/office/drawing/2014/main" id="{72138947-B52D-48E7-B914-A8F60E0EB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2579511"/>
            <a:ext cx="3886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785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001000" cy="1143000"/>
          </a:xfrm>
        </p:spPr>
        <p:txBody>
          <a:bodyPr/>
          <a:lstStyle/>
          <a:p>
            <a:r>
              <a:rPr lang="en-US" sz="3600" dirty="0">
                <a:latin typeface="Tahoma" charset="0"/>
              </a:rPr>
              <a:t>What We Need to Learn…. Hands on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BFA1D-707E-4F5E-B568-D90914877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20" y="1676400"/>
            <a:ext cx="7836380" cy="376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04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001000" cy="1143000"/>
          </a:xfrm>
        </p:spPr>
        <p:txBody>
          <a:bodyPr/>
          <a:lstStyle/>
          <a:p>
            <a:r>
              <a:rPr lang="en-US" sz="3600" dirty="0">
                <a:latin typeface="Tahoma" charset="0"/>
              </a:rPr>
              <a:t>What We Need to Learn…. Hands on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7FD59-91E7-4399-BC4E-E962696A2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00199"/>
            <a:ext cx="7620000" cy="477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355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001000" cy="1143000"/>
          </a:xfrm>
        </p:spPr>
        <p:txBody>
          <a:bodyPr/>
          <a:lstStyle/>
          <a:p>
            <a:r>
              <a:rPr lang="en-US" sz="3600" dirty="0">
                <a:latin typeface="Tahoma" charset="0"/>
              </a:rPr>
              <a:t>What We Need to Learn…. Hands on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1F288A-71D4-4588-9193-B84591AADB43}"/>
              </a:ext>
            </a:extLst>
          </p:cNvPr>
          <p:cNvSpPr/>
          <p:nvPr/>
        </p:nvSpPr>
        <p:spPr>
          <a:xfrm>
            <a:off x="952500" y="1828800"/>
            <a:ext cx="7315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2"/>
              </a:rPr>
              <a:t>https://www.geeksforgeeks.org/priority-queue-class-in-java-2/</a:t>
            </a:r>
            <a:endParaRPr lang="en-US" sz="2000" dirty="0"/>
          </a:p>
        </p:txBody>
      </p:sp>
      <p:pic>
        <p:nvPicPr>
          <p:cNvPr id="9218" name="Picture 2" descr="Image result for hands on">
            <a:extLst>
              <a:ext uri="{FF2B5EF4-FFF2-40B4-BE49-F238E27FC236}">
                <a16:creationId xmlns:a16="http://schemas.microsoft.com/office/drawing/2014/main" id="{22967EA8-9BE9-49B7-ACB2-7DA3B6912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2609910"/>
            <a:ext cx="6858000" cy="260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099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001000" cy="1143000"/>
          </a:xfrm>
        </p:spPr>
        <p:txBody>
          <a:bodyPr/>
          <a:lstStyle/>
          <a:p>
            <a:r>
              <a:rPr lang="en-US" sz="3600" dirty="0">
                <a:latin typeface="Tahoma" charset="0"/>
              </a:rPr>
              <a:t>What We Need to Learn…. Hands on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1F288A-71D4-4588-9193-B84591AADB43}"/>
              </a:ext>
            </a:extLst>
          </p:cNvPr>
          <p:cNvSpPr/>
          <p:nvPr/>
        </p:nvSpPr>
        <p:spPr>
          <a:xfrm>
            <a:off x="952500" y="1828800"/>
            <a:ext cx="7315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2"/>
              </a:rPr>
              <a:t>https://www.callicoder.com/java-priority-queue/</a:t>
            </a:r>
            <a:endParaRPr lang="en-US" sz="2000" dirty="0"/>
          </a:p>
        </p:txBody>
      </p:sp>
      <p:pic>
        <p:nvPicPr>
          <p:cNvPr id="9218" name="Picture 2" descr="Image result for hands on">
            <a:extLst>
              <a:ext uri="{FF2B5EF4-FFF2-40B4-BE49-F238E27FC236}">
                <a16:creationId xmlns:a16="http://schemas.microsoft.com/office/drawing/2014/main" id="{22967EA8-9BE9-49B7-ACB2-7DA3B6912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2609910"/>
            <a:ext cx="6858000" cy="260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12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962400" cy="4419600"/>
          </a:xfrm>
        </p:spPr>
        <p:txBody>
          <a:bodyPr/>
          <a:lstStyle/>
          <a:p>
            <a:r>
              <a:rPr lang="en-US" sz="1800" b="1" dirty="0">
                <a:solidFill>
                  <a:srgbClr val="40458C"/>
                </a:solidFill>
              </a:rPr>
              <a:t>Binary Trees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b="1" dirty="0" err="1">
                <a:latin typeface="Tahoma" charset="0"/>
              </a:rPr>
              <a:t>inorder</a:t>
            </a:r>
            <a:r>
              <a:rPr lang="en-US" sz="1800" b="1" dirty="0">
                <a:latin typeface="Tahoma" charset="0"/>
              </a:rPr>
              <a:t> traversal</a:t>
            </a:r>
            <a:r>
              <a:rPr lang="en-US" sz="1800" dirty="0">
                <a:latin typeface="Tahoma" charset="0"/>
              </a:rPr>
              <a:t> a node is visited after its left subtree and before its right subtree</a:t>
            </a:r>
            <a:endParaRPr lang="en-US" sz="1800" dirty="0"/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1800" b="1" dirty="0"/>
              <a:t>Implementing Trees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1800" dirty="0"/>
              <a:t>Using a </a:t>
            </a:r>
            <a:r>
              <a:rPr lang="en-US" sz="1800" b="1" dirty="0"/>
              <a:t>linked structure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1800" dirty="0"/>
              <a:t>A node is represented by an object storing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US" sz="1800" dirty="0"/>
              <a:t>Element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US" sz="1800" dirty="0"/>
              <a:t>Parent node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US" sz="1800" dirty="0"/>
              <a:t>Sequence of children nodes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1800" dirty="0"/>
              <a:t>Node objects implements the Position ADT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810000" cy="4343400"/>
          </a:xfrm>
        </p:spPr>
        <p:txBody>
          <a:bodyPr/>
          <a:lstStyle/>
          <a:p>
            <a:r>
              <a:rPr lang="en-US" sz="1700" b="1" dirty="0">
                <a:latin typeface="Tahoma" charset="0"/>
              </a:rPr>
              <a:t>Linked Structure for Binary Trees</a:t>
            </a:r>
          </a:p>
          <a:p>
            <a:pPr lvl="1" eaLnBrk="1" hangingPunct="1"/>
            <a:r>
              <a:rPr lang="en-US" sz="1700" dirty="0">
                <a:latin typeface="Tahoma" charset="0"/>
              </a:rPr>
              <a:t>A node is represented by an object storing</a:t>
            </a:r>
          </a:p>
          <a:p>
            <a:pPr lvl="2" eaLnBrk="1" hangingPunct="1"/>
            <a:r>
              <a:rPr lang="en-US" sz="1700" b="1" dirty="0">
                <a:latin typeface="Tahoma" charset="0"/>
              </a:rPr>
              <a:t>Element</a:t>
            </a:r>
          </a:p>
          <a:p>
            <a:pPr lvl="2" eaLnBrk="1" hangingPunct="1"/>
            <a:r>
              <a:rPr lang="en-US" sz="1700" b="1" dirty="0">
                <a:latin typeface="Tahoma" charset="0"/>
              </a:rPr>
              <a:t>Parent node</a:t>
            </a:r>
          </a:p>
          <a:p>
            <a:pPr lvl="2" eaLnBrk="1" hangingPunct="1"/>
            <a:r>
              <a:rPr lang="en-US" sz="1700" b="1" dirty="0">
                <a:latin typeface="Tahoma" charset="0"/>
              </a:rPr>
              <a:t>Left child node</a:t>
            </a:r>
          </a:p>
          <a:p>
            <a:pPr lvl="2" eaLnBrk="1" hangingPunct="1"/>
            <a:r>
              <a:rPr lang="en-US" sz="1700" b="1" dirty="0">
                <a:latin typeface="Tahoma" charset="0"/>
              </a:rPr>
              <a:t>Right child node</a:t>
            </a:r>
          </a:p>
          <a:p>
            <a:pPr lvl="1" eaLnBrk="1" hangingPunct="1"/>
            <a:r>
              <a:rPr lang="en-US" sz="1700" dirty="0">
                <a:latin typeface="Tahoma" charset="0"/>
              </a:rPr>
              <a:t>Node objects implements the Position ADT</a:t>
            </a:r>
          </a:p>
          <a:p>
            <a:pPr eaLnBrk="1" hangingPunct="1"/>
            <a:r>
              <a:rPr lang="en-US" sz="1700" b="1" dirty="0" err="1"/>
              <a:t>LinkedBinaryTree</a:t>
            </a:r>
            <a:r>
              <a:rPr lang="en-US" sz="1700" b="1" dirty="0"/>
              <a:t> class</a:t>
            </a:r>
          </a:p>
          <a:p>
            <a:pPr lvl="1" eaLnBrk="1" hangingPunct="1"/>
            <a:r>
              <a:rPr lang="en-US" sz="1700" dirty="0"/>
              <a:t>Inner </a:t>
            </a:r>
            <a:r>
              <a:rPr lang="en-US" sz="1700" b="1" dirty="0"/>
              <a:t>Node</a:t>
            </a:r>
            <a:r>
              <a:rPr lang="en-US" sz="1700" dirty="0"/>
              <a:t> class</a:t>
            </a:r>
          </a:p>
          <a:p>
            <a:pPr lvl="1" eaLnBrk="1" hangingPunct="1"/>
            <a:r>
              <a:rPr lang="en-US" sz="1700" dirty="0"/>
              <a:t>Two instance variables: </a:t>
            </a:r>
            <a:r>
              <a:rPr lang="en-US" sz="1700" b="1" i="1" dirty="0"/>
              <a:t>root</a:t>
            </a:r>
            <a:r>
              <a:rPr lang="en-US" sz="1700" dirty="0"/>
              <a:t> and </a:t>
            </a:r>
            <a:r>
              <a:rPr lang="en-US" sz="1700" b="1" i="1" dirty="0"/>
              <a:t>size</a:t>
            </a:r>
          </a:p>
          <a:p>
            <a:pPr lvl="1" eaLnBrk="1" hangingPunct="1"/>
            <a:r>
              <a:rPr lang="en-US" sz="1700" dirty="0"/>
              <a:t>Updating operations</a:t>
            </a:r>
          </a:p>
          <a:p>
            <a:pPr lvl="1" eaLnBrk="1" hangingPunct="1"/>
            <a:endParaRPr lang="en-US" sz="1800" dirty="0">
              <a:latin typeface="Tahoma" charset="0"/>
            </a:endParaRPr>
          </a:p>
          <a:p>
            <a:pPr lvl="1"/>
            <a:endParaRPr lang="en-US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A3ADF7-5E1E-A345-937C-8827FA3E92E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Priority Queues</a:t>
            </a:r>
          </a:p>
        </p:txBody>
      </p:sp>
    </p:spTree>
    <p:extLst>
      <p:ext uri="{BB962C8B-B14F-4D97-AF65-F5344CB8AC3E}">
        <p14:creationId xmlns:p14="http://schemas.microsoft.com/office/powerpoint/2010/main" val="469418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Priority Queues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924800" cy="4343400"/>
          </a:xfrm>
        </p:spPr>
        <p:txBody>
          <a:bodyPr/>
          <a:lstStyle/>
          <a:p>
            <a:r>
              <a:rPr lang="en-US" sz="2800" dirty="0"/>
              <a:t>Define priority queue ADT</a:t>
            </a:r>
          </a:p>
          <a:p>
            <a:r>
              <a:rPr lang="en-US" sz="2800" dirty="0"/>
              <a:t>Implement a priority queue with an unsorted and sorted lists</a:t>
            </a:r>
          </a:p>
          <a:p>
            <a:r>
              <a:rPr lang="en-US" sz="2800" dirty="0"/>
              <a:t>Explain Heap data structure</a:t>
            </a:r>
          </a:p>
          <a:p>
            <a:r>
              <a:rPr lang="en-US" sz="2800" dirty="0"/>
              <a:t>Implement a priority queue with a heap</a:t>
            </a:r>
          </a:p>
          <a:p>
            <a:r>
              <a:rPr lang="en-US" sz="2800" dirty="0"/>
              <a:t>Analyze heap-based priority queues</a:t>
            </a:r>
          </a:p>
          <a:p>
            <a:r>
              <a:rPr lang="en-US" sz="2800" dirty="0"/>
              <a:t>Sorting with a priority queue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</p:spTree>
    <p:extLst>
      <p:ext uri="{BB962C8B-B14F-4D97-AF65-F5344CB8AC3E}">
        <p14:creationId xmlns:p14="http://schemas.microsoft.com/office/powerpoint/2010/main" val="35040116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Priority Queues</a:t>
            </a:r>
          </a:p>
        </p:txBody>
      </p:sp>
      <p:sp>
        <p:nvSpPr>
          <p:cNvPr id="6147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2C79275-1BDC-1644-B582-2F311ADFFAEE}" type="slidenum">
              <a:rPr lang="en-US" sz="1400"/>
              <a:pPr eaLnBrk="1" hangingPunct="1"/>
              <a:t>51</a:t>
            </a:fld>
            <a:endParaRPr lang="en-US" sz="1400"/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Priority Queue ADT</a:t>
            </a:r>
          </a:p>
        </p:txBody>
      </p:sp>
      <p:sp>
        <p:nvSpPr>
          <p:cNvPr id="614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00200"/>
            <a:ext cx="3962400" cy="4648200"/>
          </a:xfrm>
        </p:spPr>
        <p:txBody>
          <a:bodyPr/>
          <a:lstStyle/>
          <a:p>
            <a:pPr eaLnBrk="1" hangingPunct="1"/>
            <a:r>
              <a:rPr lang="en-US" sz="1800" b="1" dirty="0">
                <a:latin typeface="Tahoma" charset="0"/>
              </a:rPr>
              <a:t>FIFO</a:t>
            </a:r>
            <a:r>
              <a:rPr lang="en-US" sz="1800" dirty="0">
                <a:latin typeface="Tahoma" charset="0"/>
              </a:rPr>
              <a:t> principle used by queues does not suffice – priorities must come into play</a:t>
            </a:r>
          </a:p>
          <a:p>
            <a:pPr eaLnBrk="1" hangingPunct="1"/>
            <a:r>
              <a:rPr lang="en-US" sz="1800" dirty="0">
                <a:latin typeface="Tahoma" charset="0"/>
              </a:rPr>
              <a:t>A </a:t>
            </a:r>
            <a:r>
              <a:rPr lang="en-US" sz="1800" b="1" dirty="0">
                <a:latin typeface="Tahoma" charset="0"/>
              </a:rPr>
              <a:t>priority queue </a:t>
            </a:r>
            <a:r>
              <a:rPr lang="en-US" sz="1800" dirty="0">
                <a:latin typeface="Tahoma" charset="0"/>
              </a:rPr>
              <a:t>stores a collection of entries</a:t>
            </a:r>
          </a:p>
          <a:p>
            <a:pPr eaLnBrk="1" hangingPunct="1"/>
            <a:r>
              <a:rPr lang="en-US" sz="1800" dirty="0">
                <a:latin typeface="Tahoma" charset="0"/>
              </a:rPr>
              <a:t>Each </a:t>
            </a:r>
            <a:r>
              <a:rPr lang="en-US" sz="1800" dirty="0">
                <a:solidFill>
                  <a:schemeClr val="tx2"/>
                </a:solidFill>
                <a:latin typeface="Tahoma" charset="0"/>
              </a:rPr>
              <a:t>entry</a:t>
            </a:r>
            <a:r>
              <a:rPr lang="en-US" sz="1800" dirty="0">
                <a:latin typeface="Tahoma" charset="0"/>
              </a:rPr>
              <a:t> is a pair </a:t>
            </a:r>
            <a:r>
              <a:rPr lang="en-US" sz="1800" b="1" dirty="0">
                <a:latin typeface="Tahoma" charset="0"/>
              </a:rPr>
              <a:t>(key, value)</a:t>
            </a:r>
          </a:p>
          <a:p>
            <a:pPr eaLnBrk="1" hangingPunct="1"/>
            <a:r>
              <a:rPr lang="en-US" sz="1800" dirty="0">
                <a:latin typeface="Tahoma" charset="0"/>
              </a:rPr>
              <a:t>Main methods of the Priority Queue ADT</a:t>
            </a:r>
          </a:p>
          <a:p>
            <a:pPr lvl="1" eaLnBrk="1" hangingPunct="1"/>
            <a:r>
              <a:rPr lang="en-US" sz="1800" dirty="0">
                <a:solidFill>
                  <a:schemeClr val="tx2"/>
                </a:solidFill>
                <a:latin typeface="Tahoma" charset="0"/>
              </a:rPr>
              <a:t>insert</a:t>
            </a:r>
            <a:r>
              <a:rPr lang="en-US" sz="1800" dirty="0">
                <a:latin typeface="Tahoma" charset="0"/>
              </a:rPr>
              <a:t>(k, v) - inserts an entry with key k and value v</a:t>
            </a:r>
          </a:p>
          <a:p>
            <a:pPr lvl="1" eaLnBrk="1" hangingPunct="1"/>
            <a:r>
              <a:rPr lang="en-US" sz="1800" dirty="0" err="1">
                <a:solidFill>
                  <a:schemeClr val="tx2"/>
                </a:solidFill>
                <a:latin typeface="Tahoma" charset="0"/>
              </a:rPr>
              <a:t>removeMin</a:t>
            </a:r>
            <a:r>
              <a:rPr lang="en-US" sz="1800" dirty="0">
                <a:latin typeface="Tahoma" charset="0"/>
              </a:rPr>
              <a:t>() - removes and returns the </a:t>
            </a:r>
            <a:r>
              <a:rPr lang="en-US" sz="1800" b="1" dirty="0">
                <a:latin typeface="Tahoma" charset="0"/>
              </a:rPr>
              <a:t>entry with smallest key</a:t>
            </a:r>
            <a:r>
              <a:rPr lang="en-US" sz="1800" dirty="0">
                <a:latin typeface="Tahoma" charset="0"/>
              </a:rPr>
              <a:t>, or null if the the priority queue is empty</a:t>
            </a:r>
          </a:p>
        </p:txBody>
      </p:sp>
      <p:sp>
        <p:nvSpPr>
          <p:cNvPr id="6150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2"/>
          </p:nvPr>
        </p:nvSpPr>
        <p:spPr>
          <a:xfrm>
            <a:off x="4800600" y="1600200"/>
            <a:ext cx="3810000" cy="46482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Tahoma" charset="0"/>
              </a:rPr>
              <a:t>Additional methods</a:t>
            </a:r>
          </a:p>
          <a:p>
            <a:pPr lvl="1" eaLnBrk="1" hangingPunct="1"/>
            <a:r>
              <a:rPr lang="en-US" sz="1800" dirty="0">
                <a:solidFill>
                  <a:schemeClr val="tx2"/>
                </a:solidFill>
                <a:latin typeface="Tahoma" charset="0"/>
              </a:rPr>
              <a:t>min</a:t>
            </a:r>
            <a:r>
              <a:rPr lang="en-US" sz="1800" dirty="0">
                <a:latin typeface="Tahoma" charset="0"/>
              </a:rPr>
              <a:t>() - returns, but does not remove, an entry with smallest key, or null if the the priority queue is empty</a:t>
            </a:r>
          </a:p>
          <a:p>
            <a:pPr lvl="1" eaLnBrk="1" hangingPunct="1"/>
            <a:r>
              <a:rPr lang="en-US" sz="1800" dirty="0">
                <a:solidFill>
                  <a:schemeClr val="tx2"/>
                </a:solidFill>
                <a:latin typeface="Tahoma" charset="0"/>
              </a:rPr>
              <a:t>size</a:t>
            </a:r>
            <a:r>
              <a:rPr lang="en-US" sz="1800" dirty="0">
                <a:latin typeface="Tahoma" charset="0"/>
              </a:rPr>
              <a:t>()</a:t>
            </a:r>
          </a:p>
          <a:p>
            <a:pPr lvl="1" eaLnBrk="1" hangingPunct="1"/>
            <a:r>
              <a:rPr lang="en-US" sz="1800" dirty="0" err="1">
                <a:solidFill>
                  <a:schemeClr val="tx2"/>
                </a:solidFill>
                <a:latin typeface="Tahoma" charset="0"/>
              </a:rPr>
              <a:t>isEmpty</a:t>
            </a:r>
            <a:r>
              <a:rPr lang="en-US" sz="1800" dirty="0">
                <a:latin typeface="Tahoma" charset="0"/>
              </a:rPr>
              <a:t>()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Applications:</a:t>
            </a:r>
          </a:p>
          <a:p>
            <a:pPr lvl="1" eaLnBrk="1" hangingPunct="1"/>
            <a:r>
              <a:rPr lang="en-US" sz="1800" dirty="0">
                <a:latin typeface="Tahoma" charset="0"/>
              </a:rPr>
              <a:t>Standby flyers</a:t>
            </a:r>
          </a:p>
          <a:p>
            <a:pPr lvl="1" eaLnBrk="1" hangingPunct="1"/>
            <a:r>
              <a:rPr lang="en-US" sz="1800" dirty="0">
                <a:latin typeface="Tahoma" charset="0"/>
              </a:rPr>
              <a:t>Auctions</a:t>
            </a:r>
          </a:p>
          <a:p>
            <a:pPr lvl="1" eaLnBrk="1" hangingPunct="1"/>
            <a:r>
              <a:rPr lang="en-US" sz="1800" dirty="0">
                <a:latin typeface="Tahoma" charset="0"/>
              </a:rPr>
              <a:t>Stock market</a:t>
            </a:r>
          </a:p>
        </p:txBody>
      </p:sp>
      <p:sp>
        <p:nvSpPr>
          <p:cNvPr id="6151" name="Date Placeholder 6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267200"/>
          </a:xfrm>
        </p:spPr>
        <p:txBody>
          <a:bodyPr/>
          <a:lstStyle/>
          <a:p>
            <a:r>
              <a:rPr lang="en-US" dirty="0"/>
              <a:t>A sequence of priority queue methods: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09800"/>
            <a:ext cx="6324600" cy="388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97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Priority Queues</a:t>
            </a:r>
          </a:p>
        </p:txBody>
      </p:sp>
      <p:sp>
        <p:nvSpPr>
          <p:cNvPr id="7171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524D62ED-CCD0-E146-998E-A045ABC04B98}" type="slidenum">
              <a:rPr lang="en-US" sz="1400"/>
              <a:pPr eaLnBrk="1" hangingPunct="1"/>
              <a:t>53</a:t>
            </a:fld>
            <a:endParaRPr lang="en-US" sz="1400" dirty="0"/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Total Order Relations</a:t>
            </a:r>
          </a:p>
        </p:txBody>
      </p:sp>
      <p:sp>
        <p:nvSpPr>
          <p:cNvPr id="10240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676400"/>
            <a:ext cx="3505200" cy="4343400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Char char="q"/>
              <a:defRPr/>
            </a:pPr>
            <a:r>
              <a:rPr lang="en-US" sz="2400" b="1" dirty="0">
                <a:ea typeface="+mn-ea"/>
              </a:rPr>
              <a:t>Keys</a:t>
            </a:r>
            <a:r>
              <a:rPr lang="en-US" sz="2400" dirty="0">
                <a:ea typeface="+mn-ea"/>
              </a:rPr>
              <a:t> in a priority queue can be </a:t>
            </a:r>
            <a:r>
              <a:rPr lang="en-US" sz="2400" b="1" dirty="0">
                <a:ea typeface="+mn-ea"/>
              </a:rPr>
              <a:t>arbitrary objects </a:t>
            </a:r>
            <a:r>
              <a:rPr lang="en-US" sz="2400" dirty="0">
                <a:ea typeface="+mn-ea"/>
              </a:rPr>
              <a:t>on which </a:t>
            </a:r>
            <a:r>
              <a:rPr lang="en-US" sz="2400" b="1" dirty="0">
                <a:ea typeface="+mn-ea"/>
              </a:rPr>
              <a:t>an order is defined</a:t>
            </a:r>
          </a:p>
          <a:p>
            <a:pPr eaLnBrk="1" hangingPunct="1">
              <a:buFont typeface="Wingdings" pitchFamily="2" charset="2"/>
              <a:buChar char="q"/>
              <a:defRPr/>
            </a:pPr>
            <a:r>
              <a:rPr lang="en-US" sz="2400" dirty="0">
                <a:ea typeface="+mn-ea"/>
              </a:rPr>
              <a:t>Two distinct entries in a priority queue </a:t>
            </a:r>
            <a:r>
              <a:rPr lang="en-US" sz="2400" b="1" dirty="0">
                <a:ea typeface="+mn-ea"/>
              </a:rPr>
              <a:t>can have the same key</a:t>
            </a:r>
            <a:endParaRPr lang="en-US" sz="2400" b="1" i="1" dirty="0">
              <a:latin typeface="Times New Roman" pitchFamily="18" charset="0"/>
              <a:ea typeface="+mn-ea"/>
            </a:endParaRPr>
          </a:p>
        </p:txBody>
      </p:sp>
      <p:sp>
        <p:nvSpPr>
          <p:cNvPr id="7174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2"/>
          </p:nvPr>
        </p:nvSpPr>
        <p:spPr>
          <a:xfrm>
            <a:off x="4267200" y="1676400"/>
            <a:ext cx="4343400" cy="4267200"/>
          </a:xfrm>
        </p:spPr>
        <p:txBody>
          <a:bodyPr/>
          <a:lstStyle/>
          <a:p>
            <a:pPr eaLnBrk="1" hangingPunct="1"/>
            <a:r>
              <a:rPr lang="en-US" sz="2200" dirty="0">
                <a:latin typeface="Tahoma" charset="0"/>
              </a:rPr>
              <a:t>Mathematical concept of </a:t>
            </a:r>
            <a:r>
              <a:rPr lang="en-US" sz="2200" b="1" dirty="0">
                <a:latin typeface="Tahoma" charset="0"/>
              </a:rPr>
              <a:t>total order relation</a:t>
            </a:r>
            <a:r>
              <a:rPr lang="en-US" sz="2200" dirty="0">
                <a:latin typeface="Tahoma" charset="0"/>
              </a:rPr>
              <a:t> </a:t>
            </a:r>
            <a:r>
              <a:rPr lang="en-US" sz="2200" dirty="0">
                <a:latin typeface="Times New Roman" charset="0"/>
                <a:sym typeface="Symbol" charset="0"/>
              </a:rPr>
              <a:t></a:t>
            </a:r>
            <a:endParaRPr lang="en-US" sz="2200" dirty="0">
              <a:latin typeface="Tahoma" charset="0"/>
            </a:endParaRPr>
          </a:p>
          <a:p>
            <a:pPr lvl="1" eaLnBrk="1" hangingPunct="1"/>
            <a:r>
              <a:rPr lang="en-US" sz="2200" b="1" dirty="0">
                <a:latin typeface="Tahoma" charset="0"/>
              </a:rPr>
              <a:t>Comparability</a:t>
            </a:r>
            <a:r>
              <a:rPr lang="en-US" sz="2200" dirty="0">
                <a:latin typeface="Tahoma" charset="0"/>
              </a:rPr>
              <a:t> property: either </a:t>
            </a:r>
            <a:r>
              <a:rPr lang="en-US" sz="2200" b="1" i="1" dirty="0">
                <a:latin typeface="Times New Roman" charset="0"/>
              </a:rPr>
              <a:t>x </a:t>
            </a:r>
            <a:r>
              <a:rPr lang="en-US" sz="2200" dirty="0">
                <a:latin typeface="Times New Roman" charset="0"/>
                <a:sym typeface="Symbol" charset="0"/>
              </a:rPr>
              <a:t></a:t>
            </a:r>
            <a:r>
              <a:rPr lang="en-US" sz="2200" b="1" i="1" dirty="0">
                <a:latin typeface="Times New Roman" charset="0"/>
              </a:rPr>
              <a:t> y</a:t>
            </a:r>
            <a:r>
              <a:rPr lang="en-US" sz="2200" dirty="0">
                <a:latin typeface="Tahoma" charset="0"/>
              </a:rPr>
              <a:t> </a:t>
            </a:r>
            <a:r>
              <a:rPr lang="en-US" sz="2200" dirty="0">
                <a:latin typeface="Tahoma" charset="0"/>
                <a:sym typeface="Symbol" charset="0"/>
              </a:rPr>
              <a:t>or</a:t>
            </a:r>
            <a:r>
              <a:rPr lang="en-US" sz="2200" dirty="0">
                <a:latin typeface="Tahoma" charset="0"/>
              </a:rPr>
              <a:t> </a:t>
            </a:r>
            <a:r>
              <a:rPr lang="en-US" sz="2200" b="1" i="1" dirty="0">
                <a:latin typeface="Times New Roman" charset="0"/>
              </a:rPr>
              <a:t>y </a:t>
            </a:r>
            <a:r>
              <a:rPr lang="en-US" sz="2200" dirty="0">
                <a:latin typeface="Times New Roman" charset="0"/>
                <a:sym typeface="Symbol" charset="0"/>
              </a:rPr>
              <a:t></a:t>
            </a:r>
            <a:r>
              <a:rPr lang="en-US" sz="2200" b="1" i="1" dirty="0">
                <a:latin typeface="Times New Roman" charset="0"/>
              </a:rPr>
              <a:t> x</a:t>
            </a:r>
            <a:endParaRPr lang="en-US" sz="2200" dirty="0">
              <a:latin typeface="Tahoma" charset="0"/>
            </a:endParaRPr>
          </a:p>
          <a:p>
            <a:pPr lvl="1" eaLnBrk="1" hangingPunct="1"/>
            <a:r>
              <a:rPr lang="en-US" sz="2200" b="1" dirty="0" err="1">
                <a:latin typeface="Tahoma" charset="0"/>
              </a:rPr>
              <a:t>Antisymmetric</a:t>
            </a:r>
            <a:r>
              <a:rPr lang="en-US" sz="2200" dirty="0">
                <a:latin typeface="Tahoma" charset="0"/>
              </a:rPr>
              <a:t> property:</a:t>
            </a:r>
            <a:br>
              <a:rPr lang="en-US" sz="2200" dirty="0">
                <a:latin typeface="Tahoma" charset="0"/>
              </a:rPr>
            </a:br>
            <a:r>
              <a:rPr lang="en-US" sz="2200" b="1" i="1" dirty="0">
                <a:latin typeface="Times New Roman" charset="0"/>
              </a:rPr>
              <a:t>x </a:t>
            </a:r>
            <a:r>
              <a:rPr lang="en-US" sz="2200" dirty="0">
                <a:latin typeface="Times New Roman" charset="0"/>
                <a:sym typeface="Symbol" charset="0"/>
              </a:rPr>
              <a:t></a:t>
            </a:r>
            <a:r>
              <a:rPr lang="en-US" sz="2200" b="1" i="1" dirty="0">
                <a:latin typeface="Times New Roman" charset="0"/>
              </a:rPr>
              <a:t> y</a:t>
            </a:r>
            <a:r>
              <a:rPr lang="en-US" sz="2200" dirty="0">
                <a:latin typeface="Tahoma" charset="0"/>
              </a:rPr>
              <a:t> </a:t>
            </a:r>
            <a:r>
              <a:rPr lang="en-US" sz="2200" dirty="0">
                <a:latin typeface="Tahoma" charset="0"/>
                <a:sym typeface="Symbol" charset="0"/>
              </a:rPr>
              <a:t>and</a:t>
            </a:r>
            <a:r>
              <a:rPr lang="en-US" sz="2200" dirty="0">
                <a:latin typeface="Tahoma" charset="0"/>
              </a:rPr>
              <a:t> </a:t>
            </a:r>
            <a:r>
              <a:rPr lang="en-US" sz="2200" b="1" i="1" dirty="0">
                <a:latin typeface="Times New Roman" charset="0"/>
              </a:rPr>
              <a:t>y </a:t>
            </a:r>
            <a:r>
              <a:rPr lang="en-US" sz="2200" dirty="0">
                <a:latin typeface="Times New Roman" charset="0"/>
                <a:sym typeface="Symbol" charset="0"/>
              </a:rPr>
              <a:t></a:t>
            </a:r>
            <a:r>
              <a:rPr lang="en-US" sz="2200" b="1" i="1" dirty="0">
                <a:latin typeface="Times New Roman" charset="0"/>
              </a:rPr>
              <a:t> x </a:t>
            </a:r>
            <a:r>
              <a:rPr lang="en-US" sz="2200" dirty="0">
                <a:latin typeface="Tahoma" charset="0"/>
                <a:sym typeface="Symbol" charset="0"/>
              </a:rPr>
              <a:t> </a:t>
            </a:r>
            <a:r>
              <a:rPr lang="en-US" sz="2200" b="1" i="1" dirty="0">
                <a:latin typeface="Times New Roman" charset="0"/>
              </a:rPr>
              <a:t>x </a:t>
            </a:r>
            <a:r>
              <a:rPr lang="en-US" sz="2200" dirty="0">
                <a:latin typeface="Times New Roman" charset="0"/>
                <a:sym typeface="Symbol" charset="0"/>
              </a:rPr>
              <a:t>=</a:t>
            </a:r>
            <a:r>
              <a:rPr lang="en-US" sz="2200" b="1" i="1" dirty="0">
                <a:latin typeface="Times New Roman" charset="0"/>
              </a:rPr>
              <a:t> y</a:t>
            </a:r>
            <a:endParaRPr lang="en-US" sz="2200" dirty="0">
              <a:latin typeface="Tahoma" charset="0"/>
            </a:endParaRPr>
          </a:p>
          <a:p>
            <a:pPr lvl="1" eaLnBrk="1" hangingPunct="1"/>
            <a:r>
              <a:rPr lang="en-US" sz="2200" b="1" dirty="0">
                <a:latin typeface="Tahoma" charset="0"/>
              </a:rPr>
              <a:t>Transitive</a:t>
            </a:r>
            <a:r>
              <a:rPr lang="en-US" sz="2200" dirty="0">
                <a:latin typeface="Tahoma" charset="0"/>
              </a:rPr>
              <a:t> property:</a:t>
            </a:r>
            <a:br>
              <a:rPr lang="en-US" sz="2200" dirty="0">
                <a:latin typeface="Tahoma" charset="0"/>
              </a:rPr>
            </a:br>
            <a:r>
              <a:rPr lang="en-US" sz="2200" dirty="0">
                <a:latin typeface="Tahoma" charset="0"/>
              </a:rPr>
              <a:t> </a:t>
            </a:r>
            <a:r>
              <a:rPr lang="en-US" sz="2200" b="1" i="1" dirty="0">
                <a:latin typeface="Times New Roman" charset="0"/>
              </a:rPr>
              <a:t>x </a:t>
            </a:r>
            <a:r>
              <a:rPr lang="en-US" sz="2200" dirty="0">
                <a:latin typeface="Times New Roman" charset="0"/>
                <a:sym typeface="Symbol" charset="0"/>
              </a:rPr>
              <a:t></a:t>
            </a:r>
            <a:r>
              <a:rPr lang="en-US" sz="2200" b="1" i="1" dirty="0">
                <a:latin typeface="Times New Roman" charset="0"/>
              </a:rPr>
              <a:t> y</a:t>
            </a:r>
            <a:r>
              <a:rPr lang="en-US" sz="2200" dirty="0">
                <a:latin typeface="Tahoma" charset="0"/>
              </a:rPr>
              <a:t> </a:t>
            </a:r>
            <a:r>
              <a:rPr lang="en-US" sz="2200" dirty="0">
                <a:latin typeface="Tahoma" charset="0"/>
                <a:sym typeface="Symbol" charset="0"/>
              </a:rPr>
              <a:t>and</a:t>
            </a:r>
            <a:r>
              <a:rPr lang="en-US" sz="2200" dirty="0">
                <a:latin typeface="Tahoma" charset="0"/>
              </a:rPr>
              <a:t> </a:t>
            </a:r>
            <a:r>
              <a:rPr lang="en-US" sz="2200" b="1" i="1" dirty="0">
                <a:latin typeface="Times New Roman" charset="0"/>
              </a:rPr>
              <a:t>y </a:t>
            </a:r>
            <a:r>
              <a:rPr lang="en-US" sz="2200" dirty="0">
                <a:latin typeface="Times New Roman" charset="0"/>
                <a:sym typeface="Symbol" charset="0"/>
              </a:rPr>
              <a:t></a:t>
            </a:r>
            <a:r>
              <a:rPr lang="en-US" sz="2200" b="1" i="1" dirty="0">
                <a:latin typeface="Times New Roman" charset="0"/>
              </a:rPr>
              <a:t> z </a:t>
            </a:r>
            <a:r>
              <a:rPr lang="en-US" sz="2200" dirty="0">
                <a:latin typeface="Tahoma" charset="0"/>
                <a:sym typeface="Symbol" charset="0"/>
              </a:rPr>
              <a:t> </a:t>
            </a:r>
            <a:r>
              <a:rPr lang="en-US" sz="2200" b="1" i="1" dirty="0">
                <a:latin typeface="Times New Roman" charset="0"/>
              </a:rPr>
              <a:t>x </a:t>
            </a:r>
            <a:r>
              <a:rPr lang="en-US" sz="2200" dirty="0">
                <a:latin typeface="Times New Roman" charset="0"/>
                <a:sym typeface="Symbol" charset="0"/>
              </a:rPr>
              <a:t></a:t>
            </a:r>
            <a:r>
              <a:rPr lang="en-US" sz="2200" b="1" i="1" dirty="0">
                <a:latin typeface="Times New Roman" charset="0"/>
              </a:rPr>
              <a:t> z</a:t>
            </a:r>
          </a:p>
        </p:txBody>
      </p:sp>
      <p:sp>
        <p:nvSpPr>
          <p:cNvPr id="7175" name="Date Placeholder 6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Priority Queues</a:t>
            </a:r>
          </a:p>
        </p:txBody>
      </p:sp>
      <p:sp>
        <p:nvSpPr>
          <p:cNvPr id="8195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813C312-9B2D-5F4E-AD6B-76904742F0F5}" type="slidenum">
              <a:rPr lang="en-US" sz="1400"/>
              <a:pPr eaLnBrk="1" hangingPunct="1"/>
              <a:t>54</a:t>
            </a:fld>
            <a:endParaRPr lang="en-US" sz="1400" dirty="0"/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Entry ADT</a:t>
            </a:r>
          </a:p>
        </p:txBody>
      </p:sp>
      <p:sp>
        <p:nvSpPr>
          <p:cNvPr id="1034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676400"/>
            <a:ext cx="3733800" cy="4495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110000"/>
              </a:lnSpc>
              <a:buFont typeface="Wingdings" pitchFamily="2" charset="2"/>
              <a:buChar char="q"/>
              <a:defRPr/>
            </a:pPr>
            <a:r>
              <a:rPr lang="en-US" sz="2400" dirty="0">
                <a:ea typeface="+mn-ea"/>
              </a:rPr>
              <a:t>An </a:t>
            </a:r>
            <a:r>
              <a:rPr lang="en-US" sz="2400" dirty="0">
                <a:solidFill>
                  <a:schemeClr val="tx2"/>
                </a:solidFill>
                <a:ea typeface="+mn-ea"/>
              </a:rPr>
              <a:t>entry </a:t>
            </a:r>
            <a:r>
              <a:rPr lang="en-US" sz="2400" dirty="0">
                <a:ea typeface="+mn-ea"/>
              </a:rPr>
              <a:t>in a priority queue is simply a </a:t>
            </a:r>
            <a:r>
              <a:rPr lang="en-US" sz="2400" b="1" dirty="0">
                <a:ea typeface="+mn-ea"/>
              </a:rPr>
              <a:t>key-value pair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q"/>
              <a:defRPr/>
            </a:pPr>
            <a:r>
              <a:rPr lang="en-US" sz="2400" dirty="0">
                <a:ea typeface="+mn-ea"/>
              </a:rPr>
              <a:t>Priority queues store entries to allow for </a:t>
            </a:r>
            <a:r>
              <a:rPr lang="en-US" sz="2400" b="1" dirty="0">
                <a:ea typeface="+mn-ea"/>
              </a:rPr>
              <a:t>efficient insertion and removal</a:t>
            </a:r>
            <a:r>
              <a:rPr lang="en-US" sz="2400" dirty="0">
                <a:ea typeface="+mn-ea"/>
              </a:rPr>
              <a:t> based on keys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q"/>
              <a:defRPr/>
            </a:pPr>
            <a:r>
              <a:rPr lang="en-US" sz="2400" dirty="0">
                <a:ea typeface="+mn-ea"/>
              </a:rPr>
              <a:t>Methods: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Char char="n"/>
              <a:defRPr/>
            </a:pPr>
            <a:r>
              <a:rPr lang="en-US" sz="2000" dirty="0" err="1">
                <a:solidFill>
                  <a:schemeClr val="tx2"/>
                </a:solidFill>
              </a:rPr>
              <a:t>getKey</a:t>
            </a:r>
            <a:r>
              <a:rPr lang="en-US" sz="2000" dirty="0"/>
              <a:t>: returns the key for this entry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Char char="n"/>
              <a:defRPr/>
            </a:pPr>
            <a:r>
              <a:rPr lang="en-US" sz="2000" dirty="0" err="1">
                <a:solidFill>
                  <a:schemeClr val="tx2"/>
                </a:solidFill>
              </a:rPr>
              <a:t>getValue</a:t>
            </a:r>
            <a:r>
              <a:rPr lang="en-US" sz="2000" dirty="0"/>
              <a:t>: returns the value associated with this entry</a:t>
            </a:r>
          </a:p>
        </p:txBody>
      </p:sp>
      <p:sp>
        <p:nvSpPr>
          <p:cNvPr id="103428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76400"/>
            <a:ext cx="4267200" cy="4114800"/>
          </a:xfrm>
        </p:spPr>
        <p:txBody>
          <a:bodyPr/>
          <a:lstStyle/>
          <a:p>
            <a:pPr eaLnBrk="1" hangingPunct="1">
              <a:buFont typeface="Wingdings" pitchFamily="2" charset="2"/>
              <a:buChar char="q"/>
              <a:defRPr/>
            </a:pPr>
            <a:r>
              <a:rPr lang="en-US" sz="2400" dirty="0">
                <a:ea typeface="+mn-ea"/>
              </a:rPr>
              <a:t>As a Java interface: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/** 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* Interface for a key-value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* pair entry 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**/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sz="2000" b="1" dirty="0"/>
              <a:t>public interface  </a:t>
            </a:r>
            <a:r>
              <a:rPr lang="en-US" sz="2000" dirty="0"/>
              <a:t>Entry&lt;K,V&gt;  {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sz="2000" dirty="0"/>
              <a:t>		  K </a:t>
            </a:r>
            <a:r>
              <a:rPr lang="en-US" sz="2000" dirty="0" err="1">
                <a:solidFill>
                  <a:schemeClr val="tx2"/>
                </a:solidFill>
              </a:rPr>
              <a:t>getKey</a:t>
            </a:r>
            <a:r>
              <a:rPr lang="en-US" sz="2000" dirty="0"/>
              <a:t>();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sz="2000" dirty="0"/>
              <a:t>		  V </a:t>
            </a:r>
            <a:r>
              <a:rPr lang="en-US" sz="2000" dirty="0" err="1">
                <a:solidFill>
                  <a:schemeClr val="tx2"/>
                </a:solidFill>
              </a:rPr>
              <a:t>getValue</a:t>
            </a:r>
            <a:r>
              <a:rPr lang="en-US" sz="2000" dirty="0"/>
              <a:t>();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sz="2000" dirty="0"/>
              <a:t>	}</a:t>
            </a:r>
          </a:p>
        </p:txBody>
      </p:sp>
      <p:sp>
        <p:nvSpPr>
          <p:cNvPr id="8199" name="Date Placeholder 6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Priority Queues</a:t>
            </a:r>
          </a:p>
        </p:txBody>
      </p:sp>
      <p:sp>
        <p:nvSpPr>
          <p:cNvPr id="9219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3F936A1-F9BB-284F-9A93-7F2A05134F80}" type="slidenum">
              <a:rPr lang="en-US" sz="1400"/>
              <a:pPr eaLnBrk="1" hangingPunct="1"/>
              <a:t>55</a:t>
            </a:fld>
            <a:endParaRPr lang="en-US" sz="1400"/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Comparator ADT</a:t>
            </a:r>
          </a:p>
        </p:txBody>
      </p:sp>
      <p:sp>
        <p:nvSpPr>
          <p:cNvPr id="922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676400"/>
            <a:ext cx="3810000" cy="43434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Tahoma" charset="0"/>
              </a:rPr>
              <a:t>A </a:t>
            </a:r>
            <a:r>
              <a:rPr lang="en-US" sz="2000" b="1" dirty="0">
                <a:latin typeface="Tahoma" charset="0"/>
              </a:rPr>
              <a:t>comparator</a:t>
            </a:r>
            <a:r>
              <a:rPr lang="en-US" sz="2000" dirty="0">
                <a:latin typeface="Tahoma" charset="0"/>
              </a:rPr>
              <a:t> encapsulates the action of </a:t>
            </a:r>
            <a:r>
              <a:rPr lang="en-US" sz="2000" b="1" dirty="0">
                <a:latin typeface="Tahoma" charset="0"/>
              </a:rPr>
              <a:t>comparing two objects according to a given total order relation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A generic priority queue uses an auxiliary comparator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The comparator is external to the keys being compared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When the priority queue needs </a:t>
            </a:r>
            <a:r>
              <a:rPr lang="en-US" sz="2000" b="1" dirty="0">
                <a:latin typeface="Tahoma" charset="0"/>
              </a:rPr>
              <a:t>to compare two keys</a:t>
            </a:r>
            <a:r>
              <a:rPr lang="en-US" sz="2000" dirty="0">
                <a:latin typeface="Tahoma" charset="0"/>
              </a:rPr>
              <a:t>, it </a:t>
            </a:r>
            <a:r>
              <a:rPr lang="en-US" sz="2000" b="1" dirty="0">
                <a:latin typeface="Tahoma" charset="0"/>
              </a:rPr>
              <a:t>uses its comparator</a:t>
            </a:r>
          </a:p>
        </p:txBody>
      </p:sp>
      <p:sp>
        <p:nvSpPr>
          <p:cNvPr id="9222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76400"/>
            <a:ext cx="4267200" cy="41148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Tahoma" charset="0"/>
              </a:rPr>
              <a:t>Primary method of the </a:t>
            </a:r>
            <a:r>
              <a:rPr lang="en-US" sz="2400" b="1" dirty="0">
                <a:latin typeface="Tahoma" charset="0"/>
              </a:rPr>
              <a:t>Comparator</a:t>
            </a:r>
            <a:r>
              <a:rPr lang="en-US" sz="2400" dirty="0">
                <a:latin typeface="Tahoma" charset="0"/>
              </a:rPr>
              <a:t> ADT</a:t>
            </a:r>
          </a:p>
          <a:p>
            <a:pPr eaLnBrk="1" hangingPunct="1"/>
            <a:r>
              <a:rPr lang="en-US" sz="2400" dirty="0">
                <a:solidFill>
                  <a:schemeClr val="tx2"/>
                </a:solidFill>
                <a:latin typeface="Tahoma" charset="0"/>
              </a:rPr>
              <a:t>compare</a:t>
            </a:r>
            <a:r>
              <a:rPr lang="en-US" sz="2400" dirty="0">
                <a:latin typeface="Tahoma" charset="0"/>
              </a:rPr>
              <a:t>(x, y): returns an integer </a:t>
            </a:r>
            <a:r>
              <a:rPr lang="en-US" sz="2400" dirty="0" err="1">
                <a:latin typeface="Tahoma" charset="0"/>
              </a:rPr>
              <a:t>i</a:t>
            </a:r>
            <a:r>
              <a:rPr lang="en-US" sz="2400" dirty="0">
                <a:latin typeface="Tahoma" charset="0"/>
              </a:rPr>
              <a:t> such that </a:t>
            </a:r>
          </a:p>
          <a:p>
            <a:pPr lvl="1" eaLnBrk="1" hangingPunct="1"/>
            <a:r>
              <a:rPr lang="en-US" sz="2000" dirty="0" err="1">
                <a:latin typeface="Tahoma" charset="0"/>
              </a:rPr>
              <a:t>i</a:t>
            </a:r>
            <a:r>
              <a:rPr lang="en-US" sz="2000" dirty="0">
                <a:latin typeface="Tahoma" charset="0"/>
              </a:rPr>
              <a:t> &lt; 0 if a &lt; b,</a:t>
            </a:r>
          </a:p>
          <a:p>
            <a:pPr lvl="1" eaLnBrk="1" hangingPunct="1"/>
            <a:r>
              <a:rPr lang="en-US" sz="2000" dirty="0" err="1">
                <a:latin typeface="Tahoma" charset="0"/>
              </a:rPr>
              <a:t>i</a:t>
            </a:r>
            <a:r>
              <a:rPr lang="en-US" sz="2000" dirty="0">
                <a:latin typeface="Tahoma" charset="0"/>
              </a:rPr>
              <a:t> = 0 if a = b</a:t>
            </a:r>
          </a:p>
          <a:p>
            <a:pPr lvl="1" eaLnBrk="1" hangingPunct="1"/>
            <a:r>
              <a:rPr lang="en-US" sz="2000" dirty="0" err="1">
                <a:latin typeface="Tahoma" charset="0"/>
              </a:rPr>
              <a:t>i</a:t>
            </a:r>
            <a:r>
              <a:rPr lang="en-US" sz="2000" dirty="0">
                <a:latin typeface="Tahoma" charset="0"/>
              </a:rPr>
              <a:t> &gt; 0 if a &gt; b</a:t>
            </a:r>
          </a:p>
          <a:p>
            <a:pPr lvl="1" eaLnBrk="1" hangingPunct="1"/>
            <a:r>
              <a:rPr lang="en-US" sz="2000" dirty="0">
                <a:latin typeface="Tahoma" charset="0"/>
              </a:rPr>
              <a:t>An error occurs if a and b cannot be compared.</a:t>
            </a:r>
          </a:p>
        </p:txBody>
      </p:sp>
      <p:sp>
        <p:nvSpPr>
          <p:cNvPr id="9223" name="Date Placeholder 6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Priority Queues</a:t>
            </a:r>
          </a:p>
        </p:txBody>
      </p:sp>
      <p:sp>
        <p:nvSpPr>
          <p:cNvPr id="10243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B28CA07-847F-584A-9067-204BD2C1DF5E}" type="slidenum">
              <a:rPr lang="en-US" sz="1400"/>
              <a:pPr eaLnBrk="1" hangingPunct="1"/>
              <a:t>56</a:t>
            </a:fld>
            <a:endParaRPr lang="en-US" sz="1400" dirty="0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Example Comparator</a:t>
            </a:r>
          </a:p>
        </p:txBody>
      </p:sp>
      <p:sp>
        <p:nvSpPr>
          <p:cNvPr id="10247" name="Date Placeholder 6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7772400" cy="4343400"/>
          </a:xfrm>
        </p:spPr>
        <p:txBody>
          <a:bodyPr/>
          <a:lstStyle/>
          <a:p>
            <a:r>
              <a:rPr lang="en-US" sz="2400" dirty="0"/>
              <a:t>As a concrete example, Code Fragment 9.3 defines a comparator that evaluates strings based on their length (rather than their natural lexicographic order):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20" y="3075030"/>
            <a:ext cx="7886380" cy="234268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Priority Queues</a:t>
            </a:r>
          </a:p>
        </p:txBody>
      </p:sp>
      <p:sp>
        <p:nvSpPr>
          <p:cNvPr id="10243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B28CA07-847F-584A-9067-204BD2C1DF5E}" type="slidenum">
              <a:rPr lang="en-US" sz="1400"/>
              <a:pPr eaLnBrk="1" hangingPunct="1"/>
              <a:t>57</a:t>
            </a:fld>
            <a:endParaRPr lang="en-US" sz="1400" dirty="0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The </a:t>
            </a:r>
            <a:r>
              <a:rPr lang="en-US" sz="3600" dirty="0" err="1"/>
              <a:t>AbstractPriorityQueue</a:t>
            </a:r>
            <a:r>
              <a:rPr lang="en-US" sz="3600" dirty="0"/>
              <a:t> Base Class</a:t>
            </a:r>
            <a:endParaRPr lang="en-US" sz="3600" dirty="0">
              <a:latin typeface="Tahoma" charset="0"/>
            </a:endParaRPr>
          </a:p>
        </p:txBody>
      </p:sp>
      <p:sp>
        <p:nvSpPr>
          <p:cNvPr id="10247" name="Date Placeholder 6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7772400" cy="4343400"/>
          </a:xfrm>
        </p:spPr>
        <p:txBody>
          <a:bodyPr/>
          <a:lstStyle/>
          <a:p>
            <a:r>
              <a:rPr lang="en-US" sz="2300" dirty="0"/>
              <a:t>The base class provides four means of support: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300" dirty="0"/>
              <a:t>a </a:t>
            </a:r>
            <a:r>
              <a:rPr lang="en-US" sz="2300" b="1" dirty="0" err="1"/>
              <a:t>PQEntry</a:t>
            </a:r>
            <a:r>
              <a:rPr lang="en-US" sz="2300" dirty="0"/>
              <a:t> class as a concrete implementation of the entry interface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300" dirty="0"/>
              <a:t>an instance variable </a:t>
            </a:r>
            <a:r>
              <a:rPr lang="en-US" sz="2300" b="1" i="1" dirty="0"/>
              <a:t>comp</a:t>
            </a:r>
            <a:r>
              <a:rPr lang="en-US" sz="2300" dirty="0"/>
              <a:t> for a general Comparator and a protected method, </a:t>
            </a:r>
            <a:r>
              <a:rPr lang="en-US" sz="2300" b="1" i="1" dirty="0"/>
              <a:t>compare</a:t>
            </a:r>
            <a:r>
              <a:rPr lang="en-US" sz="2300" b="1" dirty="0"/>
              <a:t>(a, b)</a:t>
            </a:r>
            <a:r>
              <a:rPr lang="en-US" sz="2300" dirty="0"/>
              <a:t>, that makes use of the comparator.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300" dirty="0"/>
              <a:t>a </a:t>
            </a:r>
            <a:r>
              <a:rPr lang="en-US" sz="2300" dirty="0" err="1"/>
              <a:t>boolean</a:t>
            </a:r>
            <a:r>
              <a:rPr lang="en-US" sz="2300" dirty="0"/>
              <a:t> </a:t>
            </a:r>
            <a:r>
              <a:rPr lang="en-US" sz="2300" b="1" i="1" dirty="0" err="1"/>
              <a:t>checkKey</a:t>
            </a:r>
            <a:r>
              <a:rPr lang="en-US" sz="2300" dirty="0"/>
              <a:t> method that verifies that a given key is appropriate for use with the comparator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300" dirty="0"/>
              <a:t>an </a:t>
            </a:r>
            <a:r>
              <a:rPr lang="en-US" sz="2300" b="1" i="1" dirty="0" err="1"/>
              <a:t>isEmpty</a:t>
            </a:r>
            <a:r>
              <a:rPr lang="en-US" sz="2300" dirty="0"/>
              <a:t> implementation based upon the abstract </a:t>
            </a:r>
            <a:r>
              <a:rPr lang="en-US" sz="2300" b="1" i="1" dirty="0"/>
              <a:t>size()</a:t>
            </a:r>
            <a:r>
              <a:rPr lang="en-US" sz="2300" dirty="0"/>
              <a:t> method.</a:t>
            </a:r>
          </a:p>
        </p:txBody>
      </p:sp>
    </p:spTree>
    <p:extLst>
      <p:ext uri="{BB962C8B-B14F-4D97-AF65-F5344CB8AC3E}">
        <p14:creationId xmlns:p14="http://schemas.microsoft.com/office/powerpoint/2010/main" val="6541649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Priority Queues</a:t>
            </a:r>
          </a:p>
        </p:txBody>
      </p:sp>
      <p:sp>
        <p:nvSpPr>
          <p:cNvPr id="12291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F025258-06FC-1C4E-A201-1287B26D2830}" type="slidenum">
              <a:rPr lang="en-US" sz="1400"/>
              <a:pPr eaLnBrk="1" hangingPunct="1"/>
              <a:t>58</a:t>
            </a:fld>
            <a:endParaRPr lang="en-US" sz="1400"/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429625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Sequence-based Priority Queue</a:t>
            </a:r>
          </a:p>
        </p:txBody>
      </p:sp>
      <p:sp>
        <p:nvSpPr>
          <p:cNvPr id="1229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676400"/>
            <a:ext cx="3810000" cy="4572000"/>
          </a:xfrm>
        </p:spPr>
        <p:txBody>
          <a:bodyPr/>
          <a:lstStyle/>
          <a:p>
            <a:pPr eaLnBrk="1" hangingPunct="1"/>
            <a:r>
              <a:rPr lang="en-US" sz="2400">
                <a:latin typeface="Tahoma" charset="0"/>
              </a:rPr>
              <a:t>Implementation with an unsorted list</a:t>
            </a:r>
          </a:p>
          <a:p>
            <a:pPr eaLnBrk="1" hangingPunct="1">
              <a:buFont typeface="Wingdings" charset="0"/>
              <a:buNone/>
            </a:pPr>
            <a:endParaRPr lang="en-US" sz="2400">
              <a:latin typeface="Tahoma" charset="0"/>
            </a:endParaRPr>
          </a:p>
          <a:p>
            <a:pPr eaLnBrk="1" hangingPunct="1"/>
            <a:r>
              <a:rPr lang="en-US" sz="2400">
                <a:latin typeface="Tahoma" charset="0"/>
              </a:rPr>
              <a:t>Performance:</a:t>
            </a:r>
          </a:p>
          <a:p>
            <a:pPr lvl="1" eaLnBrk="1" hangingPunct="1"/>
            <a:r>
              <a:rPr lang="en-US" sz="2000">
                <a:solidFill>
                  <a:schemeClr val="tx2"/>
                </a:solidFill>
                <a:latin typeface="Tahoma" charset="0"/>
              </a:rPr>
              <a:t>insert</a:t>
            </a:r>
            <a:r>
              <a:rPr lang="en-US" sz="2000">
                <a:latin typeface="Tahoma" charset="0"/>
              </a:rPr>
              <a:t> takes </a:t>
            </a:r>
            <a:r>
              <a:rPr lang="en-US" sz="2000" b="1" i="1">
                <a:latin typeface="Times New Roman" charset="0"/>
              </a:rPr>
              <a:t>O</a:t>
            </a:r>
            <a:r>
              <a:rPr lang="en-US" sz="2000">
                <a:latin typeface="Times New Roman" charset="0"/>
              </a:rPr>
              <a:t>(1)</a:t>
            </a:r>
            <a:r>
              <a:rPr lang="en-US" sz="2000">
                <a:latin typeface="Tahoma" charset="0"/>
              </a:rPr>
              <a:t> time since we can insert the item at the beginning or end of the sequence</a:t>
            </a:r>
          </a:p>
          <a:p>
            <a:pPr lvl="1" eaLnBrk="1" hangingPunct="1"/>
            <a:r>
              <a:rPr lang="en-US" sz="2000">
                <a:solidFill>
                  <a:schemeClr val="tx2"/>
                </a:solidFill>
                <a:latin typeface="Tahoma" charset="0"/>
              </a:rPr>
              <a:t>removeMin </a:t>
            </a:r>
            <a:r>
              <a:rPr lang="en-US" sz="2000">
                <a:latin typeface="Tahoma" charset="0"/>
              </a:rPr>
              <a:t>and </a:t>
            </a:r>
            <a:r>
              <a:rPr lang="en-US" sz="2000">
                <a:solidFill>
                  <a:schemeClr val="tx2"/>
                </a:solidFill>
                <a:latin typeface="Tahoma" charset="0"/>
              </a:rPr>
              <a:t>min</a:t>
            </a:r>
            <a:r>
              <a:rPr lang="en-US" sz="2000">
                <a:latin typeface="Tahoma" charset="0"/>
              </a:rPr>
              <a:t> take </a:t>
            </a:r>
            <a:r>
              <a:rPr lang="en-US" sz="2000" b="1" i="1">
                <a:latin typeface="Times New Roman" charset="0"/>
              </a:rPr>
              <a:t>O</a:t>
            </a:r>
            <a:r>
              <a:rPr lang="en-US" sz="2000">
                <a:latin typeface="Times New Roman" charset="0"/>
              </a:rPr>
              <a:t>(</a:t>
            </a:r>
            <a:r>
              <a:rPr lang="en-US" sz="2000" b="1" i="1">
                <a:latin typeface="Times New Roman" charset="0"/>
              </a:rPr>
              <a:t>n</a:t>
            </a:r>
            <a:r>
              <a:rPr lang="en-US" sz="2000">
                <a:latin typeface="Times New Roman" charset="0"/>
              </a:rPr>
              <a:t>)</a:t>
            </a:r>
            <a:r>
              <a:rPr lang="en-US" sz="2000">
                <a:latin typeface="Tahoma" charset="0"/>
              </a:rPr>
              <a:t> time since we have to traverse the entire sequence to find the smallest key </a:t>
            </a:r>
          </a:p>
        </p:txBody>
      </p:sp>
      <p:sp>
        <p:nvSpPr>
          <p:cNvPr id="12294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2"/>
          </p:nvPr>
        </p:nvSpPr>
        <p:spPr>
          <a:xfrm>
            <a:off x="4800600" y="1679575"/>
            <a:ext cx="3810000" cy="4416425"/>
          </a:xfrm>
        </p:spPr>
        <p:txBody>
          <a:bodyPr/>
          <a:lstStyle/>
          <a:p>
            <a:pPr eaLnBrk="1" hangingPunct="1"/>
            <a:r>
              <a:rPr lang="en-US" sz="2400">
                <a:latin typeface="Tahoma" charset="0"/>
              </a:rPr>
              <a:t>Implementation with a sorted list</a:t>
            </a:r>
          </a:p>
          <a:p>
            <a:pPr eaLnBrk="1" hangingPunct="1">
              <a:buFont typeface="Wingdings" charset="0"/>
              <a:buNone/>
            </a:pPr>
            <a:endParaRPr lang="en-US" sz="2400">
              <a:latin typeface="Tahoma" charset="0"/>
            </a:endParaRPr>
          </a:p>
          <a:p>
            <a:pPr eaLnBrk="1" hangingPunct="1"/>
            <a:r>
              <a:rPr lang="en-US" sz="2400">
                <a:latin typeface="Tahoma" charset="0"/>
              </a:rPr>
              <a:t>Performance:</a:t>
            </a:r>
          </a:p>
          <a:p>
            <a:pPr lvl="1" eaLnBrk="1" hangingPunct="1"/>
            <a:r>
              <a:rPr lang="en-US" sz="2000">
                <a:solidFill>
                  <a:schemeClr val="tx2"/>
                </a:solidFill>
                <a:latin typeface="Tahoma" charset="0"/>
              </a:rPr>
              <a:t>insert</a:t>
            </a:r>
            <a:r>
              <a:rPr lang="en-US" sz="2000">
                <a:latin typeface="Tahoma" charset="0"/>
              </a:rPr>
              <a:t> takes </a:t>
            </a:r>
            <a:r>
              <a:rPr lang="en-US" sz="2000" b="1" i="1">
                <a:latin typeface="Times New Roman" charset="0"/>
              </a:rPr>
              <a:t>O</a:t>
            </a:r>
            <a:r>
              <a:rPr lang="en-US" sz="2000">
                <a:latin typeface="Times New Roman" charset="0"/>
              </a:rPr>
              <a:t>(</a:t>
            </a:r>
            <a:r>
              <a:rPr lang="en-US" sz="2000" b="1" i="1">
                <a:latin typeface="Times New Roman" charset="0"/>
              </a:rPr>
              <a:t>n</a:t>
            </a:r>
            <a:r>
              <a:rPr lang="en-US" sz="2000">
                <a:latin typeface="Times New Roman" charset="0"/>
              </a:rPr>
              <a:t>)</a:t>
            </a:r>
            <a:r>
              <a:rPr lang="en-US" sz="2000">
                <a:latin typeface="Tahoma" charset="0"/>
              </a:rPr>
              <a:t> time since we have to find the place where to insert the item</a:t>
            </a:r>
          </a:p>
          <a:p>
            <a:pPr lvl="1" eaLnBrk="1" hangingPunct="1"/>
            <a:r>
              <a:rPr lang="en-US" sz="2000">
                <a:solidFill>
                  <a:schemeClr val="tx2"/>
                </a:solidFill>
                <a:latin typeface="Tahoma" charset="0"/>
              </a:rPr>
              <a:t>removeMin</a:t>
            </a:r>
            <a:r>
              <a:rPr lang="en-US" sz="2000">
                <a:latin typeface="Tahoma" charset="0"/>
              </a:rPr>
              <a:t> and </a:t>
            </a:r>
            <a:r>
              <a:rPr lang="en-US" sz="2000">
                <a:solidFill>
                  <a:schemeClr val="tx2"/>
                </a:solidFill>
                <a:latin typeface="Tahoma" charset="0"/>
              </a:rPr>
              <a:t>min</a:t>
            </a:r>
            <a:r>
              <a:rPr lang="en-US" sz="2000">
                <a:latin typeface="Tahoma" charset="0"/>
              </a:rPr>
              <a:t> take </a:t>
            </a:r>
            <a:r>
              <a:rPr lang="en-US" sz="2000" b="1" i="1">
                <a:latin typeface="Times New Roman" charset="0"/>
              </a:rPr>
              <a:t>O</a:t>
            </a:r>
            <a:r>
              <a:rPr lang="en-US" sz="2000">
                <a:latin typeface="Times New Roman" charset="0"/>
              </a:rPr>
              <a:t>(1)</a:t>
            </a:r>
            <a:r>
              <a:rPr lang="en-US" sz="2000">
                <a:latin typeface="Tahoma" charset="0"/>
              </a:rPr>
              <a:t> time, since the smallest key is at the beginning</a:t>
            </a:r>
          </a:p>
        </p:txBody>
      </p:sp>
      <p:grpSp>
        <p:nvGrpSpPr>
          <p:cNvPr id="12295" name="Group 5"/>
          <p:cNvGrpSpPr>
            <a:grpSpLocks/>
          </p:cNvGrpSpPr>
          <p:nvPr/>
        </p:nvGrpSpPr>
        <p:grpSpPr bwMode="auto">
          <a:xfrm>
            <a:off x="1143000" y="2514600"/>
            <a:ext cx="2971800" cy="304800"/>
            <a:chOff x="3264" y="2064"/>
            <a:chExt cx="1872" cy="192"/>
          </a:xfrm>
        </p:grpSpPr>
        <p:sp>
          <p:nvSpPr>
            <p:cNvPr id="12304" name="Line 6"/>
            <p:cNvSpPr>
              <a:spLocks noChangeShapeType="1"/>
            </p:cNvSpPr>
            <p:nvPr/>
          </p:nvSpPr>
          <p:spPr bwMode="auto">
            <a:xfrm>
              <a:off x="3456" y="2160"/>
              <a:ext cx="1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5" name="Oval 7"/>
            <p:cNvSpPr>
              <a:spLocks noChangeArrowheads="1"/>
            </p:cNvSpPr>
            <p:nvPr/>
          </p:nvSpPr>
          <p:spPr bwMode="auto">
            <a:xfrm>
              <a:off x="3264" y="206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4</a:t>
              </a:r>
            </a:p>
          </p:txBody>
        </p:sp>
        <p:sp>
          <p:nvSpPr>
            <p:cNvPr id="12306" name="Oval 8"/>
            <p:cNvSpPr>
              <a:spLocks noChangeArrowheads="1"/>
            </p:cNvSpPr>
            <p:nvPr/>
          </p:nvSpPr>
          <p:spPr bwMode="auto">
            <a:xfrm>
              <a:off x="3684" y="206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12307" name="Oval 9"/>
            <p:cNvSpPr>
              <a:spLocks noChangeArrowheads="1"/>
            </p:cNvSpPr>
            <p:nvPr/>
          </p:nvSpPr>
          <p:spPr bwMode="auto">
            <a:xfrm>
              <a:off x="4104" y="206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2</a:t>
              </a:r>
            </a:p>
          </p:txBody>
        </p:sp>
        <p:sp>
          <p:nvSpPr>
            <p:cNvPr id="12308" name="Oval 10"/>
            <p:cNvSpPr>
              <a:spLocks noChangeArrowheads="1"/>
            </p:cNvSpPr>
            <p:nvPr/>
          </p:nvSpPr>
          <p:spPr bwMode="auto">
            <a:xfrm>
              <a:off x="4524" y="206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3</a:t>
              </a:r>
            </a:p>
          </p:txBody>
        </p:sp>
        <p:sp>
          <p:nvSpPr>
            <p:cNvPr id="12309" name="Oval 11"/>
            <p:cNvSpPr>
              <a:spLocks noChangeArrowheads="1"/>
            </p:cNvSpPr>
            <p:nvPr/>
          </p:nvSpPr>
          <p:spPr bwMode="auto">
            <a:xfrm>
              <a:off x="4944" y="206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1</a:t>
              </a:r>
            </a:p>
          </p:txBody>
        </p:sp>
      </p:grpSp>
      <p:grpSp>
        <p:nvGrpSpPr>
          <p:cNvPr id="12296" name="Group 12"/>
          <p:cNvGrpSpPr>
            <a:grpSpLocks/>
          </p:cNvGrpSpPr>
          <p:nvPr/>
        </p:nvGrpSpPr>
        <p:grpSpPr bwMode="auto">
          <a:xfrm>
            <a:off x="5181600" y="2514600"/>
            <a:ext cx="2971800" cy="304800"/>
            <a:chOff x="3264" y="3744"/>
            <a:chExt cx="1872" cy="192"/>
          </a:xfrm>
        </p:grpSpPr>
        <p:sp>
          <p:nvSpPr>
            <p:cNvPr id="12298" name="Line 13"/>
            <p:cNvSpPr>
              <a:spLocks noChangeShapeType="1"/>
            </p:cNvSpPr>
            <p:nvPr/>
          </p:nvSpPr>
          <p:spPr bwMode="auto">
            <a:xfrm>
              <a:off x="3456" y="3840"/>
              <a:ext cx="1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9" name="Oval 14"/>
            <p:cNvSpPr>
              <a:spLocks noChangeArrowheads="1"/>
            </p:cNvSpPr>
            <p:nvPr/>
          </p:nvSpPr>
          <p:spPr bwMode="auto">
            <a:xfrm>
              <a:off x="3264" y="37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1</a:t>
              </a:r>
            </a:p>
          </p:txBody>
        </p:sp>
        <p:sp>
          <p:nvSpPr>
            <p:cNvPr id="12300" name="Oval 15"/>
            <p:cNvSpPr>
              <a:spLocks noChangeArrowheads="1"/>
            </p:cNvSpPr>
            <p:nvPr/>
          </p:nvSpPr>
          <p:spPr bwMode="auto">
            <a:xfrm>
              <a:off x="3684" y="37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2</a:t>
              </a:r>
            </a:p>
          </p:txBody>
        </p:sp>
        <p:sp>
          <p:nvSpPr>
            <p:cNvPr id="12301" name="Oval 16"/>
            <p:cNvSpPr>
              <a:spLocks noChangeArrowheads="1"/>
            </p:cNvSpPr>
            <p:nvPr/>
          </p:nvSpPr>
          <p:spPr bwMode="auto">
            <a:xfrm>
              <a:off x="4104" y="37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3</a:t>
              </a:r>
            </a:p>
          </p:txBody>
        </p:sp>
        <p:sp>
          <p:nvSpPr>
            <p:cNvPr id="12302" name="Oval 17"/>
            <p:cNvSpPr>
              <a:spLocks noChangeArrowheads="1"/>
            </p:cNvSpPr>
            <p:nvPr/>
          </p:nvSpPr>
          <p:spPr bwMode="auto">
            <a:xfrm>
              <a:off x="4524" y="37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4</a:t>
              </a:r>
            </a:p>
          </p:txBody>
        </p:sp>
        <p:sp>
          <p:nvSpPr>
            <p:cNvPr id="12303" name="Oval 18"/>
            <p:cNvSpPr>
              <a:spLocks noChangeArrowheads="1"/>
            </p:cNvSpPr>
            <p:nvPr/>
          </p:nvSpPr>
          <p:spPr bwMode="auto">
            <a:xfrm>
              <a:off x="4944" y="37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5</a:t>
              </a:r>
            </a:p>
          </p:txBody>
        </p:sp>
      </p:grpSp>
      <p:sp>
        <p:nvSpPr>
          <p:cNvPr id="12297" name="Date Placeholder 20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Unsorted List Implementation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76400"/>
            <a:ext cx="7294921" cy="425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3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What is Priority Queues?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FA0A81-0E61-4DC5-8EE9-986E8236D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64" y="1600200"/>
            <a:ext cx="7497672" cy="390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176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dirty="0"/>
              <a:t>Unsorted List Implementation,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00200"/>
            <a:ext cx="636244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772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dirty="0"/>
              <a:t>Sorted List Implementation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600200"/>
            <a:ext cx="6172200" cy="483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277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dirty="0"/>
              <a:t>Sorted List Implementation,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52600"/>
            <a:ext cx="7543800" cy="415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216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0"/>
          <p:cNvSpPr>
            <a:spLocks noGrp="1" noChangeArrowheads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Heaps</a:t>
            </a:r>
          </a:p>
        </p:txBody>
      </p:sp>
      <p:sp>
        <p:nvSpPr>
          <p:cNvPr id="8195" name="Rectangle 7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13FE2917-A07A-5046-8A34-BD614A70CCCF}" type="slidenum">
              <a:rPr lang="en-US" sz="1400"/>
              <a:pPr eaLnBrk="1" hangingPunct="1"/>
              <a:t>63</a:t>
            </a:fld>
            <a:endParaRPr lang="en-US" sz="1400"/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764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Heaps</a:t>
            </a:r>
          </a:p>
        </p:txBody>
      </p:sp>
      <p:grpSp>
        <p:nvGrpSpPr>
          <p:cNvPr id="8197" name="Group 14"/>
          <p:cNvGrpSpPr>
            <a:grpSpLocks/>
          </p:cNvGrpSpPr>
          <p:nvPr/>
        </p:nvGrpSpPr>
        <p:grpSpPr bwMode="auto">
          <a:xfrm>
            <a:off x="4049713" y="3429000"/>
            <a:ext cx="3182937" cy="1600200"/>
            <a:chOff x="4049713" y="3429000"/>
            <a:chExt cx="2566987" cy="1290638"/>
          </a:xfrm>
        </p:grpSpPr>
        <p:sp>
          <p:nvSpPr>
            <p:cNvPr id="8199" name="Oval 334"/>
            <p:cNvSpPr>
              <a:spLocks noChangeArrowheads="1"/>
            </p:cNvSpPr>
            <p:nvPr/>
          </p:nvSpPr>
          <p:spPr bwMode="auto">
            <a:xfrm>
              <a:off x="5530850" y="3429000"/>
              <a:ext cx="306388" cy="3079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/>
            <a:p>
              <a:r>
                <a:rPr lang="en-US" sz="1800">
                  <a:latin typeface="Times New Roman" charset="0"/>
                  <a:sym typeface="Symbol" charset="0"/>
                </a:rPr>
                <a:t>2</a:t>
              </a:r>
            </a:p>
          </p:txBody>
        </p:sp>
        <p:sp>
          <p:nvSpPr>
            <p:cNvPr id="8200" name="Oval 335"/>
            <p:cNvSpPr>
              <a:spLocks noChangeArrowheads="1"/>
            </p:cNvSpPr>
            <p:nvPr/>
          </p:nvSpPr>
          <p:spPr bwMode="auto">
            <a:xfrm>
              <a:off x="6310313" y="3921125"/>
              <a:ext cx="306387" cy="3079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/>
            <a:p>
              <a:r>
                <a:rPr lang="en-US" sz="1800">
                  <a:latin typeface="Times New Roman" charset="0"/>
                  <a:sym typeface="Symbol" charset="0"/>
                </a:rPr>
                <a:t>6</a:t>
              </a:r>
            </a:p>
          </p:txBody>
        </p:sp>
        <p:sp>
          <p:nvSpPr>
            <p:cNvPr id="8201" name="Oval 336"/>
            <p:cNvSpPr>
              <a:spLocks noChangeArrowheads="1"/>
            </p:cNvSpPr>
            <p:nvPr/>
          </p:nvSpPr>
          <p:spPr bwMode="auto">
            <a:xfrm>
              <a:off x="4613275" y="3921125"/>
              <a:ext cx="307975" cy="3079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/>
            <a:p>
              <a:r>
                <a:rPr lang="en-US" sz="1800">
                  <a:latin typeface="Times New Roman" charset="0"/>
                  <a:sym typeface="Symbol" charset="0"/>
                </a:rPr>
                <a:t>5</a:t>
              </a:r>
            </a:p>
          </p:txBody>
        </p:sp>
        <p:sp>
          <p:nvSpPr>
            <p:cNvPr id="8202" name="Oval 337"/>
            <p:cNvSpPr>
              <a:spLocks noChangeArrowheads="1"/>
            </p:cNvSpPr>
            <p:nvPr/>
          </p:nvSpPr>
          <p:spPr bwMode="auto">
            <a:xfrm>
              <a:off x="5180013" y="4413250"/>
              <a:ext cx="306387" cy="306388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/>
            <a:p>
              <a:r>
                <a:rPr lang="en-US" sz="1800">
                  <a:latin typeface="Times New Roman" charset="0"/>
                  <a:sym typeface="Symbol" charset="0"/>
                </a:rPr>
                <a:t>7</a:t>
              </a:r>
            </a:p>
          </p:txBody>
        </p:sp>
        <p:cxnSp>
          <p:nvCxnSpPr>
            <p:cNvPr id="8203" name="AutoShape 342"/>
            <p:cNvCxnSpPr>
              <a:cxnSpLocks noChangeShapeType="1"/>
              <a:stCxn id="8199" idx="3"/>
              <a:endCxn id="8201" idx="7"/>
            </p:cNvCxnSpPr>
            <p:nvPr/>
          </p:nvCxnSpPr>
          <p:spPr bwMode="auto">
            <a:xfrm flipH="1">
              <a:off x="4876800" y="3698875"/>
              <a:ext cx="698500" cy="25876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4" name="AutoShape 343"/>
            <p:cNvCxnSpPr>
              <a:cxnSpLocks noChangeShapeType="1"/>
              <a:stCxn id="8200" idx="1"/>
              <a:endCxn id="8199" idx="5"/>
            </p:cNvCxnSpPr>
            <p:nvPr/>
          </p:nvCxnSpPr>
          <p:spPr bwMode="auto">
            <a:xfrm flipH="1" flipV="1">
              <a:off x="5792788" y="3698875"/>
              <a:ext cx="561975" cy="25876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5" name="AutoShape 348"/>
            <p:cNvCxnSpPr>
              <a:cxnSpLocks noChangeShapeType="1"/>
              <a:stCxn id="8207" idx="7"/>
              <a:endCxn id="8201" idx="3"/>
            </p:cNvCxnSpPr>
            <p:nvPr/>
          </p:nvCxnSpPr>
          <p:spPr bwMode="auto">
            <a:xfrm flipV="1">
              <a:off x="4311650" y="4191000"/>
              <a:ext cx="347663" cy="25876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6" name="AutoShape 349"/>
            <p:cNvCxnSpPr>
              <a:cxnSpLocks noChangeShapeType="1"/>
              <a:stCxn id="8202" idx="1"/>
              <a:endCxn id="8201" idx="5"/>
            </p:cNvCxnSpPr>
            <p:nvPr/>
          </p:nvCxnSpPr>
          <p:spPr bwMode="auto">
            <a:xfrm flipH="1" flipV="1">
              <a:off x="4876800" y="4191000"/>
              <a:ext cx="347663" cy="25876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07" name="Oval 350"/>
            <p:cNvSpPr>
              <a:spLocks noChangeArrowheads="1"/>
            </p:cNvSpPr>
            <p:nvPr/>
          </p:nvSpPr>
          <p:spPr bwMode="auto">
            <a:xfrm>
              <a:off x="4049713" y="4413250"/>
              <a:ext cx="306387" cy="306388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/>
            <a:p>
              <a:r>
                <a:rPr lang="en-US" sz="1800">
                  <a:latin typeface="Times New Roman" charset="0"/>
                  <a:sym typeface="Symbol" charset="0"/>
                </a:rPr>
                <a:t>9</a:t>
              </a:r>
            </a:p>
          </p:txBody>
        </p:sp>
      </p:grpSp>
      <p:sp>
        <p:nvSpPr>
          <p:cNvPr id="8198" name="Date Placeholder 1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  <p:sp>
        <p:nvSpPr>
          <p:cNvPr id="16" name="Subtitle 1"/>
          <p:cNvSpPr>
            <a:spLocks noGrp="1"/>
          </p:cNvSpPr>
          <p:nvPr>
            <p:ph type="subTitle" idx="1"/>
          </p:nvPr>
        </p:nvSpPr>
        <p:spPr>
          <a:xfrm>
            <a:off x="914400" y="381000"/>
            <a:ext cx="6629400" cy="990600"/>
          </a:xfrm>
        </p:spPr>
        <p:txBody>
          <a:bodyPr>
            <a:normAutofit/>
          </a:bodyPr>
          <a:lstStyle/>
          <a:p>
            <a:r>
              <a:rPr lang="en-US" sz="1800" dirty="0"/>
              <a:t>Presentation for use with the textbook </a:t>
            </a:r>
            <a:r>
              <a:rPr lang="en-US" sz="1800" dirty="0">
                <a:solidFill>
                  <a:schemeClr val="tx2"/>
                </a:solidFill>
              </a:rPr>
              <a:t>Data Structures and Algorithms in Java, 6</a:t>
            </a:r>
            <a:r>
              <a:rPr lang="en-US" sz="1800" baseline="30000" dirty="0">
                <a:solidFill>
                  <a:schemeClr val="tx2"/>
                </a:solidFill>
              </a:rPr>
              <a:t>th</a:t>
            </a:r>
            <a:r>
              <a:rPr lang="en-US" sz="1800" dirty="0">
                <a:solidFill>
                  <a:schemeClr val="tx2"/>
                </a:solidFill>
              </a:rPr>
              <a:t> edition</a:t>
            </a:r>
            <a:r>
              <a:rPr lang="en-US" sz="1800" dirty="0"/>
              <a:t>, by M. T. Goodrich, R. Tamassia, and M. H. Goldwasser, Wiley, 2014</a:t>
            </a:r>
          </a:p>
        </p:txBody>
      </p:sp>
    </p:spTree>
    <p:extLst>
      <p:ext uri="{BB962C8B-B14F-4D97-AF65-F5344CB8AC3E}">
        <p14:creationId xmlns:p14="http://schemas.microsoft.com/office/powerpoint/2010/main" val="22116930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Heaps</a:t>
            </a:r>
          </a:p>
        </p:txBody>
      </p:sp>
      <p:sp>
        <p:nvSpPr>
          <p:cNvPr id="921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D5ACB5E-E23F-BD4F-B829-1DC73F61A1DF}" type="slidenum">
              <a:rPr lang="en-US" sz="1400"/>
              <a:pPr eaLnBrk="1" hangingPunct="1"/>
              <a:t>64</a:t>
            </a:fld>
            <a:endParaRPr lang="en-US" sz="1400"/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>
                <a:latin typeface="Tahoma" charset="0"/>
              </a:rPr>
              <a:t>Recall Priority Queue ADT</a:t>
            </a:r>
          </a:p>
        </p:txBody>
      </p:sp>
      <p:sp>
        <p:nvSpPr>
          <p:cNvPr id="922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676400"/>
            <a:ext cx="3810000" cy="41148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Tahoma" charset="0"/>
              </a:rPr>
              <a:t>A priority queue stores a collection of entries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Each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entry</a:t>
            </a:r>
            <a:r>
              <a:rPr lang="en-US" sz="2000" dirty="0">
                <a:latin typeface="Tahoma" charset="0"/>
              </a:rPr>
              <a:t> is a pair</a:t>
            </a:r>
            <a:br>
              <a:rPr lang="en-US" sz="2000" dirty="0">
                <a:latin typeface="Tahoma" charset="0"/>
              </a:rPr>
            </a:br>
            <a:r>
              <a:rPr lang="en-US" sz="2000" dirty="0">
                <a:latin typeface="Tahoma" charset="0"/>
              </a:rPr>
              <a:t>(key, value)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Main methods of the Priority Queue ADT</a:t>
            </a:r>
          </a:p>
          <a:p>
            <a:pPr lvl="1" eaLnBrk="1" hangingPunct="1"/>
            <a:r>
              <a:rPr lang="en-US" sz="1800" dirty="0">
                <a:solidFill>
                  <a:schemeClr val="tx2"/>
                </a:solidFill>
                <a:latin typeface="Tahoma" charset="0"/>
              </a:rPr>
              <a:t>insert</a:t>
            </a:r>
            <a:r>
              <a:rPr lang="en-US" sz="1800" dirty="0">
                <a:latin typeface="Tahoma" charset="0"/>
              </a:rPr>
              <a:t>(k, v) - inserts an entry with key k and value v</a:t>
            </a:r>
          </a:p>
          <a:p>
            <a:pPr lvl="1" eaLnBrk="1" hangingPunct="1"/>
            <a:r>
              <a:rPr lang="en-US" sz="1800" dirty="0" err="1">
                <a:solidFill>
                  <a:schemeClr val="tx2"/>
                </a:solidFill>
                <a:latin typeface="Tahoma" charset="0"/>
              </a:rPr>
              <a:t>removeMin</a:t>
            </a:r>
            <a:r>
              <a:rPr lang="en-US" sz="1800" dirty="0">
                <a:latin typeface="Tahoma" charset="0"/>
              </a:rPr>
              <a:t>() - removes and returns the entry with smallest key</a:t>
            </a:r>
            <a:endParaRPr lang="en-US" dirty="0">
              <a:latin typeface="Tahoma" charset="0"/>
            </a:endParaRPr>
          </a:p>
        </p:txBody>
      </p:sp>
      <p:sp>
        <p:nvSpPr>
          <p:cNvPr id="9222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2"/>
          </p:nvPr>
        </p:nvSpPr>
        <p:spPr>
          <a:xfrm>
            <a:off x="4800600" y="1676400"/>
            <a:ext cx="3810000" cy="41148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Tahoma" charset="0"/>
              </a:rPr>
              <a:t>Additional methods</a:t>
            </a:r>
          </a:p>
          <a:p>
            <a:pPr lvl="1" eaLnBrk="1" hangingPunct="1"/>
            <a:r>
              <a:rPr lang="en-US" sz="1800" dirty="0">
                <a:solidFill>
                  <a:schemeClr val="tx2"/>
                </a:solidFill>
                <a:latin typeface="Tahoma" charset="0"/>
              </a:rPr>
              <a:t>min</a:t>
            </a:r>
            <a:r>
              <a:rPr lang="en-US" sz="1800" dirty="0">
                <a:latin typeface="Tahoma" charset="0"/>
              </a:rPr>
              <a:t>() - returns, but does not remove, an entry with smallest key</a:t>
            </a:r>
          </a:p>
          <a:p>
            <a:pPr lvl="1" eaLnBrk="1" hangingPunct="1"/>
            <a:r>
              <a:rPr lang="en-US" sz="1800" dirty="0">
                <a:solidFill>
                  <a:schemeClr val="tx2"/>
                </a:solidFill>
                <a:latin typeface="Tahoma" charset="0"/>
              </a:rPr>
              <a:t>size</a:t>
            </a:r>
            <a:r>
              <a:rPr lang="en-US" sz="1800" dirty="0">
                <a:latin typeface="Tahoma" charset="0"/>
              </a:rPr>
              <a:t>()</a:t>
            </a:r>
          </a:p>
          <a:p>
            <a:pPr lvl="1" eaLnBrk="1" hangingPunct="1"/>
            <a:r>
              <a:rPr lang="en-US" sz="1800" dirty="0" err="1">
                <a:solidFill>
                  <a:schemeClr val="tx2"/>
                </a:solidFill>
                <a:latin typeface="Tahoma" charset="0"/>
              </a:rPr>
              <a:t>isEmpty</a:t>
            </a:r>
            <a:r>
              <a:rPr lang="en-US" sz="1800" dirty="0">
                <a:latin typeface="Tahoma" charset="0"/>
              </a:rPr>
              <a:t>()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Applications:</a:t>
            </a:r>
          </a:p>
          <a:p>
            <a:pPr lvl="1" eaLnBrk="1" hangingPunct="1"/>
            <a:r>
              <a:rPr lang="en-US" sz="1800" dirty="0">
                <a:latin typeface="Tahoma" charset="0"/>
              </a:rPr>
              <a:t>Standby flyers</a:t>
            </a:r>
          </a:p>
          <a:p>
            <a:pPr lvl="1" eaLnBrk="1" hangingPunct="1"/>
            <a:r>
              <a:rPr lang="en-US" sz="1800" dirty="0">
                <a:latin typeface="Tahoma" charset="0"/>
              </a:rPr>
              <a:t>Auctions</a:t>
            </a:r>
          </a:p>
          <a:p>
            <a:pPr lvl="1" eaLnBrk="1" hangingPunct="1"/>
            <a:r>
              <a:rPr lang="en-US" sz="1800" dirty="0">
                <a:latin typeface="Tahoma" charset="0"/>
              </a:rPr>
              <a:t>Stock market</a:t>
            </a:r>
          </a:p>
        </p:txBody>
      </p:sp>
      <p:sp>
        <p:nvSpPr>
          <p:cNvPr id="9223" name="Date Placeholder 6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  <p:extLst>
      <p:ext uri="{BB962C8B-B14F-4D97-AF65-F5344CB8AC3E}">
        <p14:creationId xmlns:p14="http://schemas.microsoft.com/office/powerpoint/2010/main" val="37718920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Heaps</a:t>
            </a:r>
          </a:p>
        </p:txBody>
      </p:sp>
      <p:sp>
        <p:nvSpPr>
          <p:cNvPr id="1024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B08F4B7-A619-3044-8864-D2F8BD879FD9}" type="slidenum">
              <a:rPr lang="en-US" sz="1400"/>
              <a:pPr eaLnBrk="1" hangingPunct="1"/>
              <a:t>65</a:t>
            </a:fld>
            <a:endParaRPr lang="en-US" sz="1400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Heaps</a:t>
            </a:r>
          </a:p>
        </p:txBody>
      </p:sp>
      <p:sp>
        <p:nvSpPr>
          <p:cNvPr id="1013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647700" y="1600200"/>
            <a:ext cx="4090988" cy="480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sz="2000" dirty="0">
                <a:latin typeface="Tahoma" charset="0"/>
              </a:rPr>
              <a:t>A </a:t>
            </a:r>
            <a:r>
              <a:rPr lang="en-US" sz="2000" b="1" dirty="0">
                <a:latin typeface="Tahoma" charset="0"/>
              </a:rPr>
              <a:t>heap is a binary tree storing keys at its nodes</a:t>
            </a:r>
            <a:r>
              <a:rPr lang="en-US" sz="2000" dirty="0">
                <a:latin typeface="Tahoma" charset="0"/>
              </a:rPr>
              <a:t> and satisfying the following properties:</a:t>
            </a:r>
          </a:p>
          <a:p>
            <a:pPr eaLnBrk="1" hangingPunct="1">
              <a:lnSpc>
                <a:spcPct val="110000"/>
              </a:lnSpc>
            </a:pPr>
            <a:r>
              <a:rPr lang="en-US" sz="2000" dirty="0">
                <a:solidFill>
                  <a:schemeClr val="tx2"/>
                </a:solidFill>
                <a:latin typeface="Tahoma" charset="0"/>
              </a:rPr>
              <a:t>Heap-Order:</a:t>
            </a:r>
            <a:r>
              <a:rPr lang="en-US" sz="2000" dirty="0">
                <a:latin typeface="Tahoma" charset="0"/>
              </a:rPr>
              <a:t> for every internal node v other than the root,</a:t>
            </a:r>
            <a:br>
              <a:rPr lang="en-US" sz="2000" dirty="0">
                <a:latin typeface="Tahoma" charset="0"/>
              </a:rPr>
            </a:br>
            <a:r>
              <a:rPr lang="en-US" sz="2000" b="1" i="1" dirty="0">
                <a:latin typeface="Times New Roman" charset="0"/>
              </a:rPr>
              <a:t>key</a:t>
            </a:r>
            <a:r>
              <a:rPr lang="en-US" sz="2000" dirty="0">
                <a:latin typeface="Times New Roman" charset="0"/>
              </a:rPr>
              <a:t>(</a:t>
            </a:r>
            <a:r>
              <a:rPr lang="en-US" sz="2000" b="1" i="1" dirty="0">
                <a:latin typeface="Times New Roman" charset="0"/>
              </a:rPr>
              <a:t>v</a:t>
            </a:r>
            <a:r>
              <a:rPr lang="en-US" sz="2000" dirty="0">
                <a:latin typeface="Times New Roman" charset="0"/>
              </a:rPr>
              <a:t>)</a:t>
            </a:r>
            <a:r>
              <a:rPr lang="en-US" sz="2000" dirty="0">
                <a:latin typeface="Tahoma" charset="0"/>
              </a:rPr>
              <a:t> </a:t>
            </a:r>
            <a:r>
              <a:rPr lang="en-US" sz="2000" dirty="0">
                <a:latin typeface="Symbol" charset="0"/>
                <a:sym typeface="Symbol" charset="0"/>
              </a:rPr>
              <a:t></a:t>
            </a:r>
            <a:r>
              <a:rPr lang="en-US" sz="2000" dirty="0">
                <a:latin typeface="Tahoma" charset="0"/>
              </a:rPr>
              <a:t> </a:t>
            </a:r>
            <a:r>
              <a:rPr lang="en-US" sz="2000" b="1" i="1" dirty="0">
                <a:latin typeface="Times New Roman" charset="0"/>
              </a:rPr>
              <a:t>key</a:t>
            </a:r>
            <a:r>
              <a:rPr lang="en-US" sz="2000" dirty="0">
                <a:latin typeface="Times New Roman" charset="0"/>
              </a:rPr>
              <a:t>(</a:t>
            </a:r>
            <a:r>
              <a:rPr lang="en-US" sz="2000" b="1" i="1" dirty="0">
                <a:latin typeface="Times New Roman" charset="0"/>
              </a:rPr>
              <a:t>parent</a:t>
            </a:r>
            <a:r>
              <a:rPr lang="en-US" sz="2000" dirty="0">
                <a:latin typeface="Times New Roman" charset="0"/>
              </a:rPr>
              <a:t>(</a:t>
            </a:r>
            <a:r>
              <a:rPr lang="en-US" sz="2000" b="1" i="1" dirty="0">
                <a:latin typeface="Times New Roman" charset="0"/>
              </a:rPr>
              <a:t>v</a:t>
            </a:r>
            <a:r>
              <a:rPr lang="en-US" sz="2000" dirty="0">
                <a:latin typeface="Times New Roman" charset="0"/>
              </a:rPr>
              <a:t>))</a:t>
            </a:r>
          </a:p>
          <a:p>
            <a:pPr eaLnBrk="1" hangingPunct="1">
              <a:lnSpc>
                <a:spcPct val="110000"/>
              </a:lnSpc>
            </a:pPr>
            <a:r>
              <a:rPr lang="en-US" sz="2000" dirty="0">
                <a:solidFill>
                  <a:schemeClr val="tx2"/>
                </a:solidFill>
                <a:latin typeface="Tahoma" charset="0"/>
              </a:rPr>
              <a:t>Complete Binary Tree:</a:t>
            </a:r>
            <a:r>
              <a:rPr lang="en-US" sz="2000" dirty="0">
                <a:latin typeface="Tahoma" charset="0"/>
              </a:rPr>
              <a:t> let </a:t>
            </a:r>
            <a:r>
              <a:rPr lang="en-US" sz="2000" b="1" i="1" dirty="0">
                <a:latin typeface="Times New Roman" charset="0"/>
              </a:rPr>
              <a:t>h</a:t>
            </a:r>
            <a:r>
              <a:rPr lang="en-US" sz="2000" dirty="0">
                <a:latin typeface="Tahoma" charset="0"/>
              </a:rPr>
              <a:t> be the height of the heap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700" dirty="0">
                <a:latin typeface="Tahoma" charset="0"/>
              </a:rPr>
              <a:t>for </a:t>
            </a:r>
            <a:r>
              <a:rPr lang="en-US" sz="1700" b="1" i="1" dirty="0" err="1">
                <a:latin typeface="Times New Roman" charset="0"/>
              </a:rPr>
              <a:t>i</a:t>
            </a:r>
            <a:r>
              <a:rPr lang="en-US" sz="1700" b="1" i="1" dirty="0">
                <a:latin typeface="Times New Roman" charset="0"/>
              </a:rPr>
              <a:t> </a:t>
            </a:r>
            <a:r>
              <a:rPr lang="en-US" sz="1700" dirty="0">
                <a:latin typeface="Symbol" charset="0"/>
                <a:sym typeface="Symbol" charset="0"/>
              </a:rPr>
              <a:t>= </a:t>
            </a:r>
            <a:r>
              <a:rPr lang="en-US" sz="1700" dirty="0">
                <a:latin typeface="Times New Roman" charset="0"/>
              </a:rPr>
              <a:t>0, … , </a:t>
            </a:r>
            <a:r>
              <a:rPr lang="en-US" sz="1700" b="1" i="1" dirty="0">
                <a:latin typeface="Times New Roman" charset="0"/>
              </a:rPr>
              <a:t>h </a:t>
            </a:r>
            <a:r>
              <a:rPr lang="en-US" sz="1700" dirty="0">
                <a:latin typeface="Symbol" charset="0"/>
                <a:sym typeface="Symbol" charset="0"/>
              </a:rPr>
              <a:t>- </a:t>
            </a:r>
            <a:r>
              <a:rPr lang="en-US" sz="1700" dirty="0">
                <a:latin typeface="Times New Roman" charset="0"/>
              </a:rPr>
              <a:t>1,</a:t>
            </a:r>
            <a:r>
              <a:rPr lang="en-US" sz="1700" dirty="0">
                <a:latin typeface="Tahoma" charset="0"/>
              </a:rPr>
              <a:t> there are </a:t>
            </a:r>
            <a:r>
              <a:rPr lang="en-US" sz="1700" dirty="0">
                <a:latin typeface="Times New Roman" charset="0"/>
              </a:rPr>
              <a:t>2</a:t>
            </a:r>
            <a:r>
              <a:rPr lang="en-US" sz="1700" b="1" i="1" baseline="30000" dirty="0">
                <a:latin typeface="Times New Roman" charset="0"/>
              </a:rPr>
              <a:t>i</a:t>
            </a:r>
            <a:r>
              <a:rPr lang="en-US" sz="1700" dirty="0">
                <a:latin typeface="Tahoma" charset="0"/>
              </a:rPr>
              <a:t> nodes of depth </a:t>
            </a:r>
            <a:r>
              <a:rPr lang="en-US" sz="1700" b="1" i="1" dirty="0" err="1">
                <a:latin typeface="Times New Roman" charset="0"/>
              </a:rPr>
              <a:t>i</a:t>
            </a:r>
            <a:endParaRPr lang="en-US" sz="1700" dirty="0">
              <a:latin typeface="Tahoma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sz="1700" dirty="0">
                <a:latin typeface="Tahoma" charset="0"/>
              </a:rPr>
              <a:t>at depth </a:t>
            </a:r>
            <a:r>
              <a:rPr lang="en-US" sz="1700" b="1" i="1" dirty="0">
                <a:latin typeface="Times New Roman" charset="0"/>
              </a:rPr>
              <a:t>h</a:t>
            </a:r>
            <a:r>
              <a:rPr lang="en-US" sz="1700" dirty="0">
                <a:latin typeface="Tahoma" charset="0"/>
              </a:rPr>
              <a:t> </a:t>
            </a:r>
            <a:r>
              <a:rPr lang="en-US" sz="1700" dirty="0">
                <a:latin typeface="Symbol" charset="0"/>
                <a:sym typeface="Symbol" charset="0"/>
              </a:rPr>
              <a:t>-</a:t>
            </a:r>
            <a:r>
              <a:rPr lang="en-US" sz="1700" dirty="0">
                <a:latin typeface="Times New Roman" charset="0"/>
                <a:sym typeface="Symbol" charset="0"/>
              </a:rPr>
              <a:t> 1</a:t>
            </a:r>
            <a:r>
              <a:rPr lang="en-US" sz="1700" dirty="0">
                <a:latin typeface="Tahoma" charset="0"/>
              </a:rPr>
              <a:t>, the internal nodes are to the left of the external nodes</a:t>
            </a:r>
          </a:p>
        </p:txBody>
      </p:sp>
      <p:sp>
        <p:nvSpPr>
          <p:cNvPr id="10246" name="Oval 7"/>
          <p:cNvSpPr>
            <a:spLocks noChangeArrowheads="1"/>
          </p:cNvSpPr>
          <p:nvPr/>
        </p:nvSpPr>
        <p:spPr bwMode="auto">
          <a:xfrm>
            <a:off x="6713538" y="3579813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2000">
                <a:latin typeface="Times New Roman" charset="0"/>
                <a:sym typeface="Symbol" charset="0"/>
              </a:rPr>
              <a:t>2</a:t>
            </a:r>
          </a:p>
        </p:txBody>
      </p:sp>
      <p:sp>
        <p:nvSpPr>
          <p:cNvPr id="10247" name="Oval 8"/>
          <p:cNvSpPr>
            <a:spLocks noChangeArrowheads="1"/>
          </p:cNvSpPr>
          <p:nvPr/>
        </p:nvSpPr>
        <p:spPr bwMode="auto">
          <a:xfrm>
            <a:off x="7680325" y="4189413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2000">
                <a:latin typeface="Times New Roman" charset="0"/>
                <a:sym typeface="Symbol" charset="0"/>
              </a:rPr>
              <a:t>6</a:t>
            </a:r>
          </a:p>
        </p:txBody>
      </p:sp>
      <p:sp>
        <p:nvSpPr>
          <p:cNvPr id="10248" name="Oval 9"/>
          <p:cNvSpPr>
            <a:spLocks noChangeArrowheads="1"/>
          </p:cNvSpPr>
          <p:nvPr/>
        </p:nvSpPr>
        <p:spPr bwMode="auto">
          <a:xfrm>
            <a:off x="5576888" y="4189413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2000">
                <a:latin typeface="Times New Roman" charset="0"/>
                <a:sym typeface="Symbol" charset="0"/>
              </a:rPr>
              <a:t>5</a:t>
            </a:r>
          </a:p>
        </p:txBody>
      </p:sp>
      <p:sp>
        <p:nvSpPr>
          <p:cNvPr id="10249" name="Oval 10"/>
          <p:cNvSpPr>
            <a:spLocks noChangeArrowheads="1"/>
          </p:cNvSpPr>
          <p:nvPr/>
        </p:nvSpPr>
        <p:spPr bwMode="auto">
          <a:xfrm>
            <a:off x="6278563" y="4799013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2000">
                <a:latin typeface="Times New Roman" charset="0"/>
                <a:sym typeface="Symbol" charset="0"/>
              </a:rPr>
              <a:t>7</a:t>
            </a:r>
          </a:p>
        </p:txBody>
      </p:sp>
      <p:cxnSp>
        <p:nvCxnSpPr>
          <p:cNvPr id="10250" name="AutoShape 16"/>
          <p:cNvCxnSpPr>
            <a:cxnSpLocks noChangeShapeType="1"/>
            <a:stCxn id="10246" idx="3"/>
            <a:endCxn id="10248" idx="7"/>
          </p:cNvCxnSpPr>
          <p:nvPr/>
        </p:nvCxnSpPr>
        <p:spPr bwMode="auto">
          <a:xfrm flipH="1">
            <a:off x="5902325" y="3914775"/>
            <a:ext cx="866775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51" name="AutoShape 17"/>
          <p:cNvCxnSpPr>
            <a:cxnSpLocks noChangeShapeType="1"/>
            <a:stCxn id="10247" idx="1"/>
          </p:cNvCxnSpPr>
          <p:nvPr/>
        </p:nvCxnSpPr>
        <p:spPr bwMode="auto">
          <a:xfrm flipH="1" flipV="1">
            <a:off x="7038975" y="3914775"/>
            <a:ext cx="696913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52" name="AutoShape 22"/>
          <p:cNvCxnSpPr>
            <a:cxnSpLocks noChangeShapeType="1"/>
            <a:stCxn id="10254" idx="7"/>
            <a:endCxn id="10248" idx="3"/>
          </p:cNvCxnSpPr>
          <p:nvPr/>
        </p:nvCxnSpPr>
        <p:spPr bwMode="auto">
          <a:xfrm flipV="1">
            <a:off x="5202238" y="4524375"/>
            <a:ext cx="430212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53" name="AutoShape 23"/>
          <p:cNvCxnSpPr>
            <a:cxnSpLocks noChangeShapeType="1"/>
            <a:stCxn id="10249" idx="1"/>
            <a:endCxn id="10248" idx="5"/>
          </p:cNvCxnSpPr>
          <p:nvPr/>
        </p:nvCxnSpPr>
        <p:spPr bwMode="auto">
          <a:xfrm flipH="1" flipV="1">
            <a:off x="5902325" y="4524375"/>
            <a:ext cx="431800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0254" name="Oval 24"/>
          <p:cNvSpPr>
            <a:spLocks noChangeArrowheads="1"/>
          </p:cNvSpPr>
          <p:nvPr/>
        </p:nvSpPr>
        <p:spPr bwMode="auto">
          <a:xfrm>
            <a:off x="4876800" y="4799013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2000">
                <a:latin typeface="Times New Roman" charset="0"/>
                <a:sym typeface="Symbol" charset="0"/>
              </a:rPr>
              <a:t>9</a:t>
            </a:r>
          </a:p>
        </p:txBody>
      </p:sp>
      <p:sp>
        <p:nvSpPr>
          <p:cNvPr id="10255" name="Rectangle 30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2"/>
          </p:nvPr>
        </p:nvSpPr>
        <p:spPr>
          <a:xfrm>
            <a:off x="4876800" y="1600199"/>
            <a:ext cx="3886200" cy="1933575"/>
          </a:xfrm>
          <a:noFill/>
        </p:spPr>
        <p:txBody>
          <a:bodyPr/>
          <a:lstStyle/>
          <a:p>
            <a:pPr eaLnBrk="1" hangingPunct="1"/>
            <a:r>
              <a:rPr lang="en-US" sz="2000" dirty="0">
                <a:latin typeface="Tahoma" charset="0"/>
              </a:rPr>
              <a:t>The two nodes in level 2 are in the two leftmost possible positions at that level.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The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 last node</a:t>
            </a:r>
            <a:r>
              <a:rPr lang="en-US" sz="2000" dirty="0">
                <a:latin typeface="Tahoma" charset="0"/>
              </a:rPr>
              <a:t> of a heap is the rightmost node of maximum depth</a:t>
            </a:r>
            <a:endParaRPr lang="en-US" sz="2000" dirty="0">
              <a:latin typeface="Times New Roman" charset="0"/>
              <a:sym typeface="Symbol" charset="0"/>
            </a:endParaRPr>
          </a:p>
        </p:txBody>
      </p:sp>
      <p:sp>
        <p:nvSpPr>
          <p:cNvPr id="10256" name="Freeform 31"/>
          <p:cNvSpPr>
            <a:spLocks/>
          </p:cNvSpPr>
          <p:nvPr/>
        </p:nvSpPr>
        <p:spPr bwMode="auto">
          <a:xfrm>
            <a:off x="6623050" y="5043262"/>
            <a:ext cx="1247775" cy="1047750"/>
          </a:xfrm>
          <a:custGeom>
            <a:avLst/>
            <a:gdLst>
              <a:gd name="T0" fmla="*/ 786 w 786"/>
              <a:gd name="T1" fmla="*/ 660 h 660"/>
              <a:gd name="T2" fmla="*/ 618 w 786"/>
              <a:gd name="T3" fmla="*/ 198 h 660"/>
              <a:gd name="T4" fmla="*/ 0 w 786"/>
              <a:gd name="T5" fmla="*/ 0 h 660"/>
              <a:gd name="T6" fmla="*/ 0 60000 65536"/>
              <a:gd name="T7" fmla="*/ 0 60000 65536"/>
              <a:gd name="T8" fmla="*/ 0 60000 65536"/>
              <a:gd name="T9" fmla="*/ 0 w 786"/>
              <a:gd name="T10" fmla="*/ 0 h 660"/>
              <a:gd name="T11" fmla="*/ 786 w 786"/>
              <a:gd name="T12" fmla="*/ 660 h 6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86" h="660">
                <a:moveTo>
                  <a:pt x="786" y="660"/>
                </a:moveTo>
                <a:cubicBezTo>
                  <a:pt x="757" y="583"/>
                  <a:pt x="749" y="308"/>
                  <a:pt x="618" y="198"/>
                </a:cubicBezTo>
                <a:cubicBezTo>
                  <a:pt x="487" y="88"/>
                  <a:pt x="129" y="41"/>
                  <a:pt x="0" y="0"/>
                </a:cubicBezTo>
              </a:path>
            </a:pathLst>
          </a:cu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7" name="Text Box 32"/>
          <p:cNvSpPr txBox="1">
            <a:spLocks noChangeArrowheads="1"/>
          </p:cNvSpPr>
          <p:nvPr/>
        </p:nvSpPr>
        <p:spPr bwMode="auto">
          <a:xfrm>
            <a:off x="7343775" y="5927725"/>
            <a:ext cx="1206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tx2"/>
                </a:solidFill>
              </a:rPr>
              <a:t>last node</a:t>
            </a:r>
          </a:p>
        </p:txBody>
      </p:sp>
      <p:sp>
        <p:nvSpPr>
          <p:cNvPr id="10258" name="Date Placeholder 17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  <p:extLst>
      <p:ext uri="{BB962C8B-B14F-4D97-AF65-F5344CB8AC3E}">
        <p14:creationId xmlns:p14="http://schemas.microsoft.com/office/powerpoint/2010/main" val="26682411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Heaps</a:t>
            </a:r>
          </a:p>
        </p:txBody>
      </p:sp>
      <p:sp>
        <p:nvSpPr>
          <p:cNvPr id="205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0F8612B4-55FE-F948-A6ED-9B5A7108B948}" type="slidenum">
              <a:rPr lang="en-US" sz="1400"/>
              <a:pPr eaLnBrk="1" hangingPunct="1"/>
              <a:t>66</a:t>
            </a:fld>
            <a:endParaRPr lang="en-US" sz="1400"/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Height of a Heap</a:t>
            </a:r>
          </a:p>
        </p:txBody>
      </p:sp>
      <p:sp>
        <p:nvSpPr>
          <p:cNvPr id="205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848600" cy="2057400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chemeClr val="tx2"/>
                </a:solidFill>
                <a:latin typeface="Tahoma" charset="0"/>
              </a:rPr>
              <a:t>Theorem:</a:t>
            </a:r>
            <a:r>
              <a:rPr lang="en-US" sz="2000" dirty="0">
                <a:latin typeface="Tahoma" charset="0"/>
              </a:rPr>
              <a:t> A heap storing </a:t>
            </a:r>
            <a:r>
              <a:rPr lang="en-US" sz="2000" b="1" i="1" dirty="0">
                <a:latin typeface="Times New Roman" charset="0"/>
              </a:rPr>
              <a:t>n</a:t>
            </a:r>
            <a:r>
              <a:rPr lang="en-US" sz="2000" dirty="0">
                <a:latin typeface="Times New Roman" charset="0"/>
              </a:rPr>
              <a:t> </a:t>
            </a:r>
            <a:r>
              <a:rPr lang="en-US" sz="2000" dirty="0">
                <a:latin typeface="Tahoma" charset="0"/>
              </a:rPr>
              <a:t>keys has height </a:t>
            </a:r>
            <a:r>
              <a:rPr lang="en-US" sz="2000" b="1" i="1" dirty="0">
                <a:latin typeface="Times New Roman" charset="0"/>
              </a:rPr>
              <a:t>O</a:t>
            </a:r>
            <a:r>
              <a:rPr lang="en-US" sz="2000" dirty="0">
                <a:latin typeface="Times New Roman" charset="0"/>
              </a:rPr>
              <a:t>(log </a:t>
            </a:r>
            <a:r>
              <a:rPr lang="en-US" sz="2000" b="1" i="1" dirty="0">
                <a:latin typeface="Times New Roman" charset="0"/>
              </a:rPr>
              <a:t>n</a:t>
            </a:r>
            <a:r>
              <a:rPr lang="en-US" sz="2000" dirty="0">
                <a:latin typeface="Times New Roman" charset="0"/>
              </a:rPr>
              <a:t>)</a:t>
            </a:r>
          </a:p>
          <a:p>
            <a:pPr eaLnBrk="1" hangingPunct="1">
              <a:buFont typeface="Wingdings" charset="0"/>
              <a:buNone/>
            </a:pPr>
            <a:r>
              <a:rPr lang="en-US" sz="2000" dirty="0">
                <a:latin typeface="Tahoma" charset="0"/>
              </a:rPr>
              <a:t>	Proof: (we apply the complete binary tree property)</a:t>
            </a:r>
          </a:p>
          <a:p>
            <a:pPr lvl="1" eaLnBrk="1" hangingPunct="1"/>
            <a:r>
              <a:rPr lang="en-US" sz="1800" dirty="0">
                <a:latin typeface="Tahoma" charset="0"/>
              </a:rPr>
              <a:t>Let </a:t>
            </a:r>
            <a:r>
              <a:rPr lang="en-US" sz="1800" b="1" i="1" dirty="0">
                <a:latin typeface="Times New Roman" charset="0"/>
              </a:rPr>
              <a:t>h</a:t>
            </a:r>
            <a:r>
              <a:rPr lang="en-US" sz="1800" dirty="0">
                <a:latin typeface="Tahoma" charset="0"/>
              </a:rPr>
              <a:t> be the height of a heap storing </a:t>
            </a:r>
            <a:r>
              <a:rPr lang="en-US" sz="1800" b="1" i="1" dirty="0">
                <a:latin typeface="Times New Roman" charset="0"/>
              </a:rPr>
              <a:t>n </a:t>
            </a:r>
            <a:r>
              <a:rPr lang="en-US" sz="1800" dirty="0">
                <a:latin typeface="Tahoma" charset="0"/>
              </a:rPr>
              <a:t>keys</a:t>
            </a:r>
          </a:p>
          <a:p>
            <a:pPr lvl="1" eaLnBrk="1" hangingPunct="1"/>
            <a:r>
              <a:rPr lang="en-US" sz="1800" dirty="0">
                <a:latin typeface="Tahoma" charset="0"/>
              </a:rPr>
              <a:t>Since there are </a:t>
            </a:r>
            <a:r>
              <a:rPr lang="en-US" sz="1800" dirty="0">
                <a:latin typeface="Times New Roman" charset="0"/>
              </a:rPr>
              <a:t>2</a:t>
            </a:r>
            <a:r>
              <a:rPr lang="en-US" sz="1800" b="1" i="1" baseline="30000" dirty="0">
                <a:latin typeface="Times New Roman" charset="0"/>
              </a:rPr>
              <a:t>i</a:t>
            </a:r>
            <a:r>
              <a:rPr lang="en-US" sz="1800" dirty="0">
                <a:latin typeface="Tahoma" charset="0"/>
              </a:rPr>
              <a:t> keys at depth </a:t>
            </a:r>
            <a:r>
              <a:rPr lang="en-US" sz="1800" b="1" i="1" dirty="0" err="1">
                <a:latin typeface="Times New Roman" charset="0"/>
              </a:rPr>
              <a:t>i</a:t>
            </a:r>
            <a:r>
              <a:rPr lang="en-US" sz="1800" dirty="0">
                <a:latin typeface="Tahoma" charset="0"/>
              </a:rPr>
              <a:t> </a:t>
            </a:r>
            <a:r>
              <a:rPr lang="en-US" sz="1800" dirty="0">
                <a:latin typeface="Symbol" charset="0"/>
                <a:sym typeface="Symbol" charset="0"/>
              </a:rPr>
              <a:t>=</a:t>
            </a:r>
            <a:r>
              <a:rPr lang="en-US" sz="1800" dirty="0">
                <a:latin typeface="Tahoma" charset="0"/>
              </a:rPr>
              <a:t> </a:t>
            </a:r>
            <a:r>
              <a:rPr lang="en-US" sz="1800" dirty="0">
                <a:latin typeface="Times New Roman" charset="0"/>
              </a:rPr>
              <a:t>0, … , </a:t>
            </a:r>
            <a:r>
              <a:rPr lang="en-US" sz="1800" b="1" i="1" dirty="0">
                <a:latin typeface="Times New Roman" charset="0"/>
              </a:rPr>
              <a:t>h </a:t>
            </a:r>
            <a:r>
              <a:rPr lang="en-US" sz="1800" dirty="0">
                <a:latin typeface="Symbol" charset="0"/>
                <a:sym typeface="Symbol" charset="0"/>
              </a:rPr>
              <a:t>- </a:t>
            </a:r>
            <a:r>
              <a:rPr lang="en-US" sz="1800" dirty="0">
                <a:latin typeface="Times New Roman" charset="0"/>
              </a:rPr>
              <a:t>1 </a:t>
            </a:r>
            <a:r>
              <a:rPr lang="en-US" sz="1800" dirty="0">
                <a:latin typeface="Tahoma" charset="0"/>
              </a:rPr>
              <a:t>and at least one key at depth </a:t>
            </a:r>
            <a:r>
              <a:rPr lang="en-US" sz="1800" b="1" i="1" dirty="0">
                <a:latin typeface="Times New Roman" charset="0"/>
              </a:rPr>
              <a:t>h</a:t>
            </a:r>
            <a:r>
              <a:rPr lang="en-US" sz="1800" dirty="0">
                <a:latin typeface="Tahoma" charset="0"/>
              </a:rPr>
              <a:t>, we have </a:t>
            </a:r>
            <a:r>
              <a:rPr lang="en-US" sz="1800" b="1" i="1" dirty="0">
                <a:latin typeface="Times New Roman" charset="0"/>
              </a:rPr>
              <a:t>n</a:t>
            </a:r>
            <a:r>
              <a:rPr lang="en-US" sz="1800" dirty="0">
                <a:latin typeface="Tahoma" charset="0"/>
              </a:rPr>
              <a:t> </a:t>
            </a:r>
            <a:r>
              <a:rPr lang="en-US" sz="1800" dirty="0">
                <a:latin typeface="Symbol" charset="0"/>
                <a:sym typeface="Symbol" charset="0"/>
              </a:rPr>
              <a:t></a:t>
            </a:r>
            <a:r>
              <a:rPr lang="en-US" sz="1800" dirty="0">
                <a:latin typeface="Tahoma" charset="0"/>
              </a:rPr>
              <a:t> </a:t>
            </a:r>
            <a:r>
              <a:rPr lang="en-US" sz="1800" dirty="0">
                <a:latin typeface="Times New Roman" charset="0"/>
              </a:rPr>
              <a:t>1 </a:t>
            </a:r>
            <a:r>
              <a:rPr lang="en-US" sz="1800" dirty="0">
                <a:latin typeface="Symbol" charset="0"/>
                <a:sym typeface="Symbol" charset="0"/>
              </a:rPr>
              <a:t>+ </a:t>
            </a:r>
            <a:r>
              <a:rPr lang="en-US" sz="1800" dirty="0">
                <a:latin typeface="Times New Roman" charset="0"/>
              </a:rPr>
              <a:t>2 </a:t>
            </a:r>
            <a:r>
              <a:rPr lang="en-US" sz="1800" dirty="0">
                <a:latin typeface="Symbol" charset="0"/>
                <a:sym typeface="Symbol" charset="0"/>
              </a:rPr>
              <a:t>+</a:t>
            </a:r>
            <a:r>
              <a:rPr lang="en-US" sz="1800" dirty="0">
                <a:latin typeface="Times New Roman" charset="0"/>
              </a:rPr>
              <a:t> 4 </a:t>
            </a:r>
            <a:r>
              <a:rPr lang="en-US" sz="1800" dirty="0">
                <a:latin typeface="Symbol" charset="0"/>
                <a:sym typeface="Symbol" charset="0"/>
              </a:rPr>
              <a:t>+</a:t>
            </a:r>
            <a:r>
              <a:rPr lang="en-US" sz="1800" dirty="0">
                <a:latin typeface="Times New Roman" charset="0"/>
              </a:rPr>
              <a:t> … </a:t>
            </a:r>
            <a:r>
              <a:rPr lang="en-US" sz="1800" dirty="0">
                <a:latin typeface="Symbol" charset="0"/>
                <a:sym typeface="Symbol" charset="0"/>
              </a:rPr>
              <a:t>+</a:t>
            </a:r>
            <a:r>
              <a:rPr lang="en-US" sz="1800" dirty="0">
                <a:latin typeface="Times New Roman" charset="0"/>
              </a:rPr>
              <a:t> 2</a:t>
            </a:r>
            <a:r>
              <a:rPr lang="en-US" sz="1800" b="1" i="1" baseline="30000" dirty="0">
                <a:latin typeface="Times New Roman" charset="0"/>
              </a:rPr>
              <a:t>h</a:t>
            </a:r>
            <a:r>
              <a:rPr lang="en-US" sz="1800" baseline="30000" dirty="0">
                <a:latin typeface="Symbol" charset="0"/>
              </a:rPr>
              <a:t>-</a:t>
            </a:r>
            <a:r>
              <a:rPr lang="en-US" sz="1800" baseline="30000" dirty="0">
                <a:latin typeface="Times New Roman" charset="0"/>
              </a:rPr>
              <a:t>1 </a:t>
            </a:r>
            <a:r>
              <a:rPr lang="en-US" sz="1800" dirty="0">
                <a:latin typeface="Symbol" charset="0"/>
                <a:sym typeface="Symbol" charset="0"/>
              </a:rPr>
              <a:t> + </a:t>
            </a:r>
            <a:r>
              <a:rPr lang="en-US" sz="1800" dirty="0">
                <a:latin typeface="Times New Roman" charset="0"/>
              </a:rPr>
              <a:t>1</a:t>
            </a:r>
            <a:r>
              <a:rPr lang="en-US" sz="1800" b="1" i="1" baseline="30000" dirty="0">
                <a:latin typeface="Times New Roman" charset="0"/>
              </a:rPr>
              <a:t> </a:t>
            </a:r>
          </a:p>
          <a:p>
            <a:pPr lvl="1" eaLnBrk="1" hangingPunct="1"/>
            <a:r>
              <a:rPr lang="en-US" sz="1800" dirty="0">
                <a:latin typeface="Tahoma" charset="0"/>
              </a:rPr>
              <a:t>Thus, </a:t>
            </a:r>
            <a:r>
              <a:rPr lang="en-US" sz="1800" b="1" i="1" dirty="0">
                <a:latin typeface="Times New Roman" charset="0"/>
              </a:rPr>
              <a:t>n</a:t>
            </a:r>
            <a:r>
              <a:rPr lang="en-US" sz="1800" dirty="0">
                <a:latin typeface="Tahoma" charset="0"/>
              </a:rPr>
              <a:t> </a:t>
            </a:r>
            <a:r>
              <a:rPr lang="en-US" sz="1800" dirty="0">
                <a:latin typeface="Symbol" charset="0"/>
                <a:sym typeface="Symbol" charset="0"/>
              </a:rPr>
              <a:t></a:t>
            </a:r>
            <a:r>
              <a:rPr lang="en-US" sz="1800" dirty="0">
                <a:latin typeface="Tahoma" charset="0"/>
              </a:rPr>
              <a:t> </a:t>
            </a:r>
            <a:r>
              <a:rPr lang="en-US" sz="1800" dirty="0">
                <a:latin typeface="Times New Roman" charset="0"/>
              </a:rPr>
              <a:t>2</a:t>
            </a:r>
            <a:r>
              <a:rPr lang="en-US" sz="1800" b="1" i="1" baseline="30000" dirty="0">
                <a:latin typeface="Times New Roman" charset="0"/>
              </a:rPr>
              <a:t>h</a:t>
            </a:r>
            <a:r>
              <a:rPr lang="en-US" sz="1800" baseline="30000" dirty="0">
                <a:latin typeface="Times New Roman" charset="0"/>
              </a:rPr>
              <a:t> </a:t>
            </a:r>
            <a:r>
              <a:rPr lang="en-US" sz="1800" dirty="0">
                <a:latin typeface="Tahoma" charset="0"/>
              </a:rPr>
              <a:t>, i.e., </a:t>
            </a:r>
            <a:r>
              <a:rPr lang="en-US" sz="1800" b="1" i="1" dirty="0">
                <a:latin typeface="Times New Roman" charset="0"/>
              </a:rPr>
              <a:t>h</a:t>
            </a:r>
            <a:r>
              <a:rPr lang="en-US" sz="1800" dirty="0">
                <a:latin typeface="Tahoma" charset="0"/>
              </a:rPr>
              <a:t> </a:t>
            </a:r>
            <a:r>
              <a:rPr lang="en-US" sz="1800" dirty="0">
                <a:latin typeface="Symbol" charset="0"/>
                <a:sym typeface="Symbol" charset="0"/>
              </a:rPr>
              <a:t></a:t>
            </a:r>
            <a:r>
              <a:rPr lang="en-US" sz="1800" dirty="0">
                <a:latin typeface="Tahoma" charset="0"/>
              </a:rPr>
              <a:t> </a:t>
            </a:r>
            <a:r>
              <a:rPr lang="en-US" sz="1800" dirty="0">
                <a:latin typeface="Times New Roman" charset="0"/>
              </a:rPr>
              <a:t>log </a:t>
            </a:r>
            <a:r>
              <a:rPr lang="en-US" sz="1800" b="1" i="1" dirty="0">
                <a:latin typeface="Times New Roman" charset="0"/>
              </a:rPr>
              <a:t>n</a:t>
            </a:r>
            <a:endParaRPr lang="en-US" sz="1800" dirty="0">
              <a:latin typeface="Times New Roman" charset="0"/>
            </a:endParaRPr>
          </a:p>
        </p:txBody>
      </p:sp>
      <p:sp>
        <p:nvSpPr>
          <p:cNvPr id="2055" name="Line 71"/>
          <p:cNvSpPr>
            <a:spLocks noChangeShapeType="1"/>
          </p:cNvSpPr>
          <p:nvPr/>
        </p:nvSpPr>
        <p:spPr bwMode="auto">
          <a:xfrm flipH="1">
            <a:off x="2393950" y="5711825"/>
            <a:ext cx="58737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Line 72"/>
          <p:cNvSpPr>
            <a:spLocks noChangeShapeType="1"/>
          </p:cNvSpPr>
          <p:nvPr/>
        </p:nvSpPr>
        <p:spPr bwMode="auto">
          <a:xfrm flipH="1">
            <a:off x="2393950" y="5256213"/>
            <a:ext cx="58737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Line 73"/>
          <p:cNvSpPr>
            <a:spLocks noChangeShapeType="1"/>
          </p:cNvSpPr>
          <p:nvPr/>
        </p:nvSpPr>
        <p:spPr bwMode="auto">
          <a:xfrm flipH="1">
            <a:off x="2393950" y="4799013"/>
            <a:ext cx="58737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Line 74"/>
          <p:cNvSpPr>
            <a:spLocks noChangeShapeType="1"/>
          </p:cNvSpPr>
          <p:nvPr/>
        </p:nvSpPr>
        <p:spPr bwMode="auto">
          <a:xfrm flipH="1">
            <a:off x="2393950" y="4343400"/>
            <a:ext cx="58737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Oval 4"/>
          <p:cNvSpPr>
            <a:spLocks noChangeArrowheads="1"/>
          </p:cNvSpPr>
          <p:nvPr/>
        </p:nvSpPr>
        <p:spPr bwMode="auto">
          <a:xfrm>
            <a:off x="5643563" y="4140200"/>
            <a:ext cx="338137" cy="33813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2000">
              <a:latin typeface="Times New Roman" charset="0"/>
              <a:sym typeface="Symbol" charset="0"/>
            </a:endParaRPr>
          </a:p>
        </p:txBody>
      </p:sp>
      <p:grpSp>
        <p:nvGrpSpPr>
          <p:cNvPr id="2060" name="Group 66"/>
          <p:cNvGrpSpPr>
            <a:grpSpLocks/>
          </p:cNvGrpSpPr>
          <p:nvPr/>
        </p:nvGrpSpPr>
        <p:grpSpPr bwMode="auto">
          <a:xfrm>
            <a:off x="4467225" y="4613275"/>
            <a:ext cx="2743200" cy="338138"/>
            <a:chOff x="2139" y="2808"/>
            <a:chExt cx="1950" cy="240"/>
          </a:xfrm>
        </p:grpSpPr>
        <p:sp>
          <p:nvSpPr>
            <p:cNvPr id="2085" name="Oval 5"/>
            <p:cNvSpPr>
              <a:spLocks noChangeArrowheads="1"/>
            </p:cNvSpPr>
            <p:nvPr/>
          </p:nvSpPr>
          <p:spPr bwMode="auto">
            <a:xfrm>
              <a:off x="3849" y="2808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/>
            <a:p>
              <a:endParaRPr lang="en-US" sz="2000">
                <a:latin typeface="Times New Roman" charset="0"/>
                <a:sym typeface="Symbol" charset="0"/>
              </a:endParaRPr>
            </a:p>
          </p:txBody>
        </p:sp>
        <p:sp>
          <p:nvSpPr>
            <p:cNvPr id="2086" name="Oval 6"/>
            <p:cNvSpPr>
              <a:spLocks noChangeArrowheads="1"/>
            </p:cNvSpPr>
            <p:nvPr/>
          </p:nvSpPr>
          <p:spPr bwMode="auto">
            <a:xfrm>
              <a:off x="2139" y="2808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/>
            <a:p>
              <a:endParaRPr lang="en-US" sz="2000">
                <a:latin typeface="Times New Roman" charset="0"/>
                <a:sym typeface="Symbol" charset="0"/>
              </a:endParaRPr>
            </a:p>
          </p:txBody>
        </p:sp>
      </p:grpSp>
      <p:cxnSp>
        <p:nvCxnSpPr>
          <p:cNvPr id="2061" name="AutoShape 12"/>
          <p:cNvCxnSpPr>
            <a:cxnSpLocks noChangeShapeType="1"/>
            <a:stCxn id="2059" idx="3"/>
            <a:endCxn id="2086" idx="7"/>
          </p:cNvCxnSpPr>
          <p:nvPr/>
        </p:nvCxnSpPr>
        <p:spPr bwMode="auto">
          <a:xfrm flipH="1">
            <a:off x="4756150" y="4438650"/>
            <a:ext cx="936625" cy="214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62" name="AutoShape 13"/>
          <p:cNvCxnSpPr>
            <a:cxnSpLocks noChangeShapeType="1"/>
            <a:stCxn id="2085" idx="1"/>
            <a:endCxn id="2059" idx="5"/>
          </p:cNvCxnSpPr>
          <p:nvPr/>
        </p:nvCxnSpPr>
        <p:spPr bwMode="auto">
          <a:xfrm flipH="1" flipV="1">
            <a:off x="5932488" y="4438650"/>
            <a:ext cx="989012" cy="214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63" name="AutoShape 14"/>
          <p:cNvCxnSpPr>
            <a:cxnSpLocks noChangeShapeType="1"/>
            <a:stCxn id="2084" idx="1"/>
            <a:endCxn id="2085" idx="5"/>
          </p:cNvCxnSpPr>
          <p:nvPr/>
        </p:nvCxnSpPr>
        <p:spPr bwMode="auto">
          <a:xfrm flipH="1" flipV="1">
            <a:off x="7161213" y="4911725"/>
            <a:ext cx="360362" cy="214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64" name="AutoShape 15"/>
          <p:cNvCxnSpPr>
            <a:cxnSpLocks noChangeShapeType="1"/>
            <a:stCxn id="2083" idx="7"/>
            <a:endCxn id="2085" idx="3"/>
          </p:cNvCxnSpPr>
          <p:nvPr/>
        </p:nvCxnSpPr>
        <p:spPr bwMode="auto">
          <a:xfrm flipV="1">
            <a:off x="6559550" y="4911725"/>
            <a:ext cx="361950" cy="214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65" name="AutoShape 18"/>
          <p:cNvCxnSpPr>
            <a:cxnSpLocks noChangeShapeType="1"/>
            <a:stCxn id="2082" idx="7"/>
            <a:endCxn id="2086" idx="3"/>
          </p:cNvCxnSpPr>
          <p:nvPr/>
        </p:nvCxnSpPr>
        <p:spPr bwMode="auto">
          <a:xfrm flipV="1">
            <a:off x="4154488" y="4911725"/>
            <a:ext cx="361950" cy="214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66" name="AutoShape 19"/>
          <p:cNvCxnSpPr>
            <a:cxnSpLocks noChangeShapeType="1"/>
            <a:stCxn id="2081" idx="1"/>
            <a:endCxn id="2086" idx="5"/>
          </p:cNvCxnSpPr>
          <p:nvPr/>
        </p:nvCxnSpPr>
        <p:spPr bwMode="auto">
          <a:xfrm flipH="1" flipV="1">
            <a:off x="4756150" y="4911725"/>
            <a:ext cx="360363" cy="214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67" name="AutoShape 24"/>
          <p:cNvCxnSpPr>
            <a:cxnSpLocks noChangeShapeType="1"/>
            <a:stCxn id="2069" idx="7"/>
            <a:endCxn id="2082" idx="3"/>
          </p:cNvCxnSpPr>
          <p:nvPr/>
        </p:nvCxnSpPr>
        <p:spPr bwMode="auto">
          <a:xfrm flipV="1">
            <a:off x="3552825" y="5384800"/>
            <a:ext cx="361950" cy="214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2068" name="Group 67"/>
          <p:cNvGrpSpPr>
            <a:grpSpLocks/>
          </p:cNvGrpSpPr>
          <p:nvPr/>
        </p:nvGrpSpPr>
        <p:grpSpPr bwMode="auto">
          <a:xfrm>
            <a:off x="3865563" y="5086350"/>
            <a:ext cx="3944937" cy="338138"/>
            <a:chOff x="1711" y="3144"/>
            <a:chExt cx="2805" cy="240"/>
          </a:xfrm>
        </p:grpSpPr>
        <p:sp>
          <p:nvSpPr>
            <p:cNvPr id="2081" name="Oval 7"/>
            <p:cNvSpPr>
              <a:spLocks noChangeArrowheads="1"/>
            </p:cNvSpPr>
            <p:nvPr/>
          </p:nvSpPr>
          <p:spPr bwMode="auto">
            <a:xfrm>
              <a:off x="2566" y="3144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/>
            <a:p>
              <a:endParaRPr lang="en-US" sz="2000">
                <a:latin typeface="Times New Roman" charset="0"/>
                <a:sym typeface="Symbol" charset="0"/>
              </a:endParaRPr>
            </a:p>
          </p:txBody>
        </p:sp>
        <p:sp>
          <p:nvSpPr>
            <p:cNvPr id="2082" name="Oval 20"/>
            <p:cNvSpPr>
              <a:spLocks noChangeArrowheads="1"/>
            </p:cNvSpPr>
            <p:nvPr/>
          </p:nvSpPr>
          <p:spPr bwMode="auto">
            <a:xfrm>
              <a:off x="1711" y="3144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/>
            <a:p>
              <a:endParaRPr lang="en-US" sz="2000">
                <a:latin typeface="Times New Roman" charset="0"/>
                <a:sym typeface="Symbol" charset="0"/>
              </a:endParaRPr>
            </a:p>
          </p:txBody>
        </p:sp>
        <p:sp>
          <p:nvSpPr>
            <p:cNvPr id="2083" name="Oval 27"/>
            <p:cNvSpPr>
              <a:spLocks noChangeArrowheads="1"/>
            </p:cNvSpPr>
            <p:nvPr/>
          </p:nvSpPr>
          <p:spPr bwMode="auto">
            <a:xfrm>
              <a:off x="3421" y="3144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/>
            <a:p>
              <a:endParaRPr lang="en-US" sz="2000">
                <a:latin typeface="Times New Roman" charset="0"/>
                <a:sym typeface="Symbol" charset="0"/>
              </a:endParaRPr>
            </a:p>
          </p:txBody>
        </p:sp>
        <p:sp>
          <p:nvSpPr>
            <p:cNvPr id="2084" name="Oval 32"/>
            <p:cNvSpPr>
              <a:spLocks noChangeArrowheads="1"/>
            </p:cNvSpPr>
            <p:nvPr/>
          </p:nvSpPr>
          <p:spPr bwMode="auto">
            <a:xfrm>
              <a:off x="4276" y="3144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/>
            <a:p>
              <a:endParaRPr lang="en-US" sz="2000">
                <a:latin typeface="Times New Roman" charset="0"/>
                <a:sym typeface="Symbol" charset="0"/>
              </a:endParaRPr>
            </a:p>
          </p:txBody>
        </p:sp>
      </p:grpSp>
      <p:sp>
        <p:nvSpPr>
          <p:cNvPr id="2069" name="Oval 60"/>
          <p:cNvSpPr>
            <a:spLocks noChangeArrowheads="1"/>
          </p:cNvSpPr>
          <p:nvPr/>
        </p:nvSpPr>
        <p:spPr bwMode="auto">
          <a:xfrm>
            <a:off x="3263900" y="5559425"/>
            <a:ext cx="338138" cy="3365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2000">
              <a:latin typeface="Times New Roman" charset="0"/>
              <a:sym typeface="Symbol" charset="0"/>
            </a:endParaRPr>
          </a:p>
        </p:txBody>
      </p:sp>
      <p:sp>
        <p:nvSpPr>
          <p:cNvPr id="2070" name="Text Box 77"/>
          <p:cNvSpPr txBox="1">
            <a:spLocks noChangeArrowheads="1"/>
          </p:cNvSpPr>
          <p:nvPr/>
        </p:nvSpPr>
        <p:spPr bwMode="auto">
          <a:xfrm>
            <a:off x="2027238" y="4157663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Times New Roman" charset="0"/>
              </a:rPr>
              <a:t>1</a:t>
            </a:r>
          </a:p>
        </p:txBody>
      </p:sp>
      <p:sp>
        <p:nvSpPr>
          <p:cNvPr id="2071" name="Text Box 78"/>
          <p:cNvSpPr txBox="1">
            <a:spLocks noChangeArrowheads="1"/>
          </p:cNvSpPr>
          <p:nvPr/>
        </p:nvSpPr>
        <p:spPr bwMode="auto">
          <a:xfrm>
            <a:off x="2027238" y="46180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Times New Roman" charset="0"/>
              </a:rPr>
              <a:t>2</a:t>
            </a:r>
          </a:p>
        </p:txBody>
      </p:sp>
      <p:sp>
        <p:nvSpPr>
          <p:cNvPr id="2072" name="Text Box 79"/>
          <p:cNvSpPr txBox="1">
            <a:spLocks noChangeArrowheads="1"/>
          </p:cNvSpPr>
          <p:nvPr/>
        </p:nvSpPr>
        <p:spPr bwMode="auto">
          <a:xfrm>
            <a:off x="1905000" y="5078413"/>
            <a:ext cx="542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Times New Roman" charset="0"/>
              </a:rPr>
              <a:t>2</a:t>
            </a:r>
            <a:r>
              <a:rPr lang="en-US" sz="1800" b="1" i="1" baseline="30000">
                <a:latin typeface="Times New Roman" charset="0"/>
              </a:rPr>
              <a:t>h</a:t>
            </a:r>
            <a:r>
              <a:rPr lang="en-US" sz="1800" baseline="30000">
                <a:latin typeface="Symbol" charset="0"/>
              </a:rPr>
              <a:t>-</a:t>
            </a:r>
            <a:r>
              <a:rPr lang="en-US" sz="1800" baseline="30000">
                <a:latin typeface="Times New Roman" charset="0"/>
              </a:rPr>
              <a:t>1</a:t>
            </a:r>
          </a:p>
        </p:txBody>
      </p:sp>
      <p:sp>
        <p:nvSpPr>
          <p:cNvPr id="2073" name="Text Box 80"/>
          <p:cNvSpPr txBox="1">
            <a:spLocks noChangeArrowheads="1"/>
          </p:cNvSpPr>
          <p:nvPr/>
        </p:nvSpPr>
        <p:spPr bwMode="auto">
          <a:xfrm>
            <a:off x="2027238" y="553878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Times New Roman" charset="0"/>
              </a:rPr>
              <a:t>1</a:t>
            </a:r>
          </a:p>
        </p:txBody>
      </p:sp>
      <p:sp>
        <p:nvSpPr>
          <p:cNvPr id="2074" name="Text Box 84"/>
          <p:cNvSpPr txBox="1">
            <a:spLocks noChangeArrowheads="1"/>
          </p:cNvSpPr>
          <p:nvPr/>
        </p:nvSpPr>
        <p:spPr bwMode="auto">
          <a:xfrm>
            <a:off x="1860550" y="3810000"/>
            <a:ext cx="63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keys</a:t>
            </a:r>
          </a:p>
        </p:txBody>
      </p:sp>
      <p:sp>
        <p:nvSpPr>
          <p:cNvPr id="2075" name="Text Box 87"/>
          <p:cNvSpPr txBox="1">
            <a:spLocks noChangeArrowheads="1"/>
          </p:cNvSpPr>
          <p:nvPr/>
        </p:nvSpPr>
        <p:spPr bwMode="auto">
          <a:xfrm>
            <a:off x="1298575" y="4157663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Times New Roman" charset="0"/>
              </a:rPr>
              <a:t>0</a:t>
            </a:r>
          </a:p>
        </p:txBody>
      </p:sp>
      <p:sp>
        <p:nvSpPr>
          <p:cNvPr id="2076" name="Text Box 88"/>
          <p:cNvSpPr txBox="1">
            <a:spLocks noChangeArrowheads="1"/>
          </p:cNvSpPr>
          <p:nvPr/>
        </p:nvSpPr>
        <p:spPr bwMode="auto">
          <a:xfrm>
            <a:off x="1298575" y="46180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Times New Roman" charset="0"/>
              </a:rPr>
              <a:t>1</a:t>
            </a:r>
          </a:p>
        </p:txBody>
      </p:sp>
      <p:sp>
        <p:nvSpPr>
          <p:cNvPr id="2077" name="Text Box 89"/>
          <p:cNvSpPr txBox="1">
            <a:spLocks noChangeArrowheads="1"/>
          </p:cNvSpPr>
          <p:nvPr/>
        </p:nvSpPr>
        <p:spPr bwMode="auto">
          <a:xfrm>
            <a:off x="1173163" y="5073650"/>
            <a:ext cx="5508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>
                <a:latin typeface="Times New Roman" charset="0"/>
              </a:rPr>
              <a:t>h</a:t>
            </a:r>
            <a:r>
              <a:rPr lang="en-US" sz="1800">
                <a:latin typeface="Symbol" charset="0"/>
              </a:rPr>
              <a:t>-</a:t>
            </a:r>
            <a:r>
              <a:rPr lang="en-US" sz="1800">
                <a:latin typeface="Times New Roman" charset="0"/>
              </a:rPr>
              <a:t>1</a:t>
            </a:r>
          </a:p>
        </p:txBody>
      </p:sp>
      <p:sp>
        <p:nvSpPr>
          <p:cNvPr id="2078" name="Text Box 90"/>
          <p:cNvSpPr txBox="1">
            <a:spLocks noChangeArrowheads="1"/>
          </p:cNvSpPr>
          <p:nvPr/>
        </p:nvSpPr>
        <p:spPr bwMode="auto">
          <a:xfrm>
            <a:off x="1292225" y="55387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>
                <a:latin typeface="Times New Roman" charset="0"/>
              </a:rPr>
              <a:t>h</a:t>
            </a:r>
            <a:endParaRPr lang="en-US" sz="1800">
              <a:latin typeface="Times New Roman" charset="0"/>
            </a:endParaRPr>
          </a:p>
        </p:txBody>
      </p:sp>
      <p:sp>
        <p:nvSpPr>
          <p:cNvPr id="2079" name="Text Box 91"/>
          <p:cNvSpPr txBox="1">
            <a:spLocks noChangeArrowheads="1"/>
          </p:cNvSpPr>
          <p:nvPr/>
        </p:nvSpPr>
        <p:spPr bwMode="auto">
          <a:xfrm>
            <a:off x="1066800" y="38100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depth</a:t>
            </a:r>
          </a:p>
        </p:txBody>
      </p:sp>
      <p:graphicFrame>
        <p:nvGraphicFramePr>
          <p:cNvPr id="2050" name="Object 92"/>
          <p:cNvGraphicFramePr>
            <a:graphicFrameLocks noChangeAspect="1"/>
          </p:cNvGraphicFramePr>
          <p:nvPr/>
        </p:nvGraphicFramePr>
        <p:xfrm>
          <a:off x="7543800" y="304800"/>
          <a:ext cx="1295400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Clip" r:id="rId3" imgW="1296000" imgH="2000520" progId="MS_ClipArt_Gallery.2">
                  <p:embed/>
                </p:oleObj>
              </mc:Choice>
              <mc:Fallback>
                <p:oleObj name="Clip" r:id="rId3" imgW="1296000" imgH="200052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304800"/>
                        <a:ext cx="1295400" cy="200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0" name="Date Placeholder 37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  <p:extLst>
      <p:ext uri="{BB962C8B-B14F-4D97-AF65-F5344CB8AC3E}">
        <p14:creationId xmlns:p14="http://schemas.microsoft.com/office/powerpoint/2010/main" val="658692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Heaps</a:t>
            </a:r>
          </a:p>
        </p:txBody>
      </p:sp>
      <p:sp>
        <p:nvSpPr>
          <p:cNvPr id="112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7EEA59D-6FAE-4441-8AA8-D8DD557FFE14}" type="slidenum">
              <a:rPr lang="en-US" sz="1400"/>
              <a:pPr eaLnBrk="1" hangingPunct="1"/>
              <a:t>67</a:t>
            </a:fld>
            <a:endParaRPr lang="en-US" sz="1400"/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Heaps and Priority Queues</a:t>
            </a:r>
          </a:p>
        </p:txBody>
      </p:sp>
      <p:sp>
        <p:nvSpPr>
          <p:cNvPr id="1126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1600200"/>
            <a:ext cx="7848600" cy="1760538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Tahoma" charset="0"/>
              </a:rPr>
              <a:t>We can use a heap to implement a priority queue</a:t>
            </a:r>
          </a:p>
          <a:p>
            <a:pPr eaLnBrk="1" hangingPunct="1"/>
            <a:r>
              <a:rPr lang="en-US" sz="2400" dirty="0">
                <a:latin typeface="Tahoma" charset="0"/>
              </a:rPr>
              <a:t>We store a (key, element) item at each internal node</a:t>
            </a:r>
          </a:p>
          <a:p>
            <a:pPr eaLnBrk="1" hangingPunct="1"/>
            <a:r>
              <a:rPr lang="en-US" sz="2400" dirty="0">
                <a:latin typeface="Tahoma" charset="0"/>
              </a:rPr>
              <a:t>We keep track of the position of the last node</a:t>
            </a:r>
          </a:p>
        </p:txBody>
      </p:sp>
      <p:sp>
        <p:nvSpPr>
          <p:cNvPr id="11270" name="Oval 4"/>
          <p:cNvSpPr>
            <a:spLocks noChangeArrowheads="1"/>
          </p:cNvSpPr>
          <p:nvPr/>
        </p:nvSpPr>
        <p:spPr bwMode="auto">
          <a:xfrm>
            <a:off x="4800600" y="3962400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2000">
              <a:latin typeface="Times New Roman" charset="0"/>
              <a:sym typeface="Symbol" charset="0"/>
            </a:endParaRPr>
          </a:p>
        </p:txBody>
      </p:sp>
      <p:sp>
        <p:nvSpPr>
          <p:cNvPr id="11271" name="Oval 5"/>
          <p:cNvSpPr>
            <a:spLocks noChangeArrowheads="1"/>
          </p:cNvSpPr>
          <p:nvPr/>
        </p:nvSpPr>
        <p:spPr bwMode="auto">
          <a:xfrm>
            <a:off x="6330950" y="4572000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2000">
              <a:latin typeface="Times New Roman" charset="0"/>
              <a:sym typeface="Symbol" charset="0"/>
            </a:endParaRPr>
          </a:p>
        </p:txBody>
      </p:sp>
      <p:sp>
        <p:nvSpPr>
          <p:cNvPr id="11272" name="Oval 6"/>
          <p:cNvSpPr>
            <a:spLocks noChangeArrowheads="1"/>
          </p:cNvSpPr>
          <p:nvPr/>
        </p:nvSpPr>
        <p:spPr bwMode="auto">
          <a:xfrm>
            <a:off x="3054350" y="4572000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2000">
              <a:latin typeface="Times New Roman" charset="0"/>
              <a:sym typeface="Symbol" charset="0"/>
            </a:endParaRPr>
          </a:p>
        </p:txBody>
      </p:sp>
      <p:sp>
        <p:nvSpPr>
          <p:cNvPr id="11273" name="Oval 7"/>
          <p:cNvSpPr>
            <a:spLocks noChangeArrowheads="1"/>
          </p:cNvSpPr>
          <p:nvPr/>
        </p:nvSpPr>
        <p:spPr bwMode="auto">
          <a:xfrm>
            <a:off x="3756025" y="5181600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2000">
              <a:latin typeface="Times New Roman" charset="0"/>
              <a:sym typeface="Symbol" charset="0"/>
            </a:endParaRPr>
          </a:p>
        </p:txBody>
      </p:sp>
      <p:cxnSp>
        <p:nvCxnSpPr>
          <p:cNvPr id="11274" name="AutoShape 12"/>
          <p:cNvCxnSpPr>
            <a:cxnSpLocks noChangeShapeType="1"/>
            <a:stCxn id="11270" idx="3"/>
            <a:endCxn id="11272" idx="7"/>
          </p:cNvCxnSpPr>
          <p:nvPr/>
        </p:nvCxnSpPr>
        <p:spPr bwMode="auto">
          <a:xfrm flipH="1">
            <a:off x="3379788" y="4297363"/>
            <a:ext cx="1476375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1275" name="AutoShape 13"/>
          <p:cNvCxnSpPr>
            <a:cxnSpLocks noChangeShapeType="1"/>
            <a:stCxn id="11271" idx="1"/>
            <a:endCxn id="11270" idx="5"/>
          </p:cNvCxnSpPr>
          <p:nvPr/>
        </p:nvCxnSpPr>
        <p:spPr bwMode="auto">
          <a:xfrm flipH="1" flipV="1">
            <a:off x="5126038" y="4297363"/>
            <a:ext cx="1260475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1276" name="AutoShape 18"/>
          <p:cNvCxnSpPr>
            <a:cxnSpLocks noChangeShapeType="1"/>
            <a:stCxn id="11278" idx="7"/>
            <a:endCxn id="11272" idx="3"/>
          </p:cNvCxnSpPr>
          <p:nvPr/>
        </p:nvCxnSpPr>
        <p:spPr bwMode="auto">
          <a:xfrm flipV="1">
            <a:off x="2679700" y="4906963"/>
            <a:ext cx="430213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1277" name="AutoShape 19"/>
          <p:cNvCxnSpPr>
            <a:cxnSpLocks noChangeShapeType="1"/>
            <a:stCxn id="11273" idx="1"/>
            <a:endCxn id="11272" idx="5"/>
          </p:cNvCxnSpPr>
          <p:nvPr/>
        </p:nvCxnSpPr>
        <p:spPr bwMode="auto">
          <a:xfrm flipH="1" flipV="1">
            <a:off x="3379788" y="4906963"/>
            <a:ext cx="431800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278" name="Oval 20"/>
          <p:cNvSpPr>
            <a:spLocks noChangeArrowheads="1"/>
          </p:cNvSpPr>
          <p:nvPr/>
        </p:nvSpPr>
        <p:spPr bwMode="auto">
          <a:xfrm>
            <a:off x="2354263" y="5181600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2000">
              <a:latin typeface="Times New Roman" charset="0"/>
              <a:sym typeface="Symbol" charset="0"/>
            </a:endParaRPr>
          </a:p>
        </p:txBody>
      </p:sp>
      <p:sp>
        <p:nvSpPr>
          <p:cNvPr id="112666" name="AutoShape 26"/>
          <p:cNvSpPr>
            <a:spLocks noChangeArrowheads="1"/>
          </p:cNvSpPr>
          <p:nvPr/>
        </p:nvSpPr>
        <p:spPr bwMode="auto">
          <a:xfrm>
            <a:off x="5457825" y="3505200"/>
            <a:ext cx="1057275" cy="417513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800">
                <a:latin typeface="Tahoma" pitchFamily="34" charset="0"/>
                <a:ea typeface="+mn-ea"/>
              </a:rPr>
              <a:t>(2, Sue)</a:t>
            </a:r>
          </a:p>
        </p:txBody>
      </p:sp>
      <p:sp>
        <p:nvSpPr>
          <p:cNvPr id="112667" name="AutoShape 27"/>
          <p:cNvSpPr>
            <a:spLocks noChangeArrowheads="1"/>
          </p:cNvSpPr>
          <p:nvPr/>
        </p:nvSpPr>
        <p:spPr bwMode="auto">
          <a:xfrm>
            <a:off x="6997700" y="4114800"/>
            <a:ext cx="1176338" cy="417513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800">
                <a:latin typeface="Tahoma" pitchFamily="34" charset="0"/>
                <a:ea typeface="+mn-ea"/>
              </a:rPr>
              <a:t>(6, Mark)</a:t>
            </a:r>
          </a:p>
        </p:txBody>
      </p:sp>
      <p:sp>
        <p:nvSpPr>
          <p:cNvPr id="112668" name="AutoShape 28"/>
          <p:cNvSpPr>
            <a:spLocks noChangeArrowheads="1"/>
          </p:cNvSpPr>
          <p:nvPr/>
        </p:nvSpPr>
        <p:spPr bwMode="auto">
          <a:xfrm>
            <a:off x="1749425" y="4114800"/>
            <a:ext cx="1004888" cy="417513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800" dirty="0">
                <a:latin typeface="Tahoma" pitchFamily="34" charset="0"/>
                <a:ea typeface="+mn-ea"/>
              </a:rPr>
              <a:t>(5, Pat)</a:t>
            </a:r>
          </a:p>
        </p:txBody>
      </p:sp>
      <p:sp>
        <p:nvSpPr>
          <p:cNvPr id="112669" name="AutoShape 29"/>
          <p:cNvSpPr>
            <a:spLocks noChangeArrowheads="1"/>
          </p:cNvSpPr>
          <p:nvPr/>
        </p:nvSpPr>
        <p:spPr bwMode="auto">
          <a:xfrm>
            <a:off x="1012825" y="4724400"/>
            <a:ext cx="1044575" cy="417513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800">
                <a:latin typeface="Tahoma" pitchFamily="34" charset="0"/>
                <a:ea typeface="+mn-ea"/>
              </a:rPr>
              <a:t>(9, Jeff)</a:t>
            </a:r>
          </a:p>
        </p:txBody>
      </p:sp>
      <p:sp>
        <p:nvSpPr>
          <p:cNvPr id="112670" name="AutoShape 30"/>
          <p:cNvSpPr>
            <a:spLocks noChangeArrowheads="1"/>
          </p:cNvSpPr>
          <p:nvPr/>
        </p:nvSpPr>
        <p:spPr bwMode="auto">
          <a:xfrm>
            <a:off x="4368800" y="4724400"/>
            <a:ext cx="1193800" cy="417513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800">
                <a:latin typeface="Tahoma" pitchFamily="34" charset="0"/>
                <a:ea typeface="+mn-ea"/>
              </a:rPr>
              <a:t>(7, Anna)</a:t>
            </a:r>
          </a:p>
        </p:txBody>
      </p:sp>
      <p:sp>
        <p:nvSpPr>
          <p:cNvPr id="11284" name="Freeform 36"/>
          <p:cNvSpPr>
            <a:spLocks/>
          </p:cNvSpPr>
          <p:nvPr/>
        </p:nvSpPr>
        <p:spPr bwMode="auto">
          <a:xfrm>
            <a:off x="6534150" y="4543425"/>
            <a:ext cx="1038225" cy="341313"/>
          </a:xfrm>
          <a:custGeom>
            <a:avLst/>
            <a:gdLst>
              <a:gd name="T0" fmla="*/ 0 w 654"/>
              <a:gd name="T1" fmla="*/ 138 h 215"/>
              <a:gd name="T2" fmla="*/ 498 w 654"/>
              <a:gd name="T3" fmla="*/ 192 h 215"/>
              <a:gd name="T4" fmla="*/ 654 w 654"/>
              <a:gd name="T5" fmla="*/ 0 h 215"/>
              <a:gd name="T6" fmla="*/ 0 60000 65536"/>
              <a:gd name="T7" fmla="*/ 0 60000 65536"/>
              <a:gd name="T8" fmla="*/ 0 60000 65536"/>
              <a:gd name="T9" fmla="*/ 0 w 654"/>
              <a:gd name="T10" fmla="*/ 0 h 215"/>
              <a:gd name="T11" fmla="*/ 654 w 654"/>
              <a:gd name="T12" fmla="*/ 215 h 2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54" h="215">
                <a:moveTo>
                  <a:pt x="0" y="138"/>
                </a:moveTo>
                <a:cubicBezTo>
                  <a:pt x="83" y="147"/>
                  <a:pt x="389" y="215"/>
                  <a:pt x="498" y="192"/>
                </a:cubicBezTo>
                <a:cubicBezTo>
                  <a:pt x="607" y="169"/>
                  <a:pt x="622" y="40"/>
                  <a:pt x="654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5" name="Freeform 37"/>
          <p:cNvSpPr>
            <a:spLocks/>
          </p:cNvSpPr>
          <p:nvPr/>
        </p:nvSpPr>
        <p:spPr bwMode="auto">
          <a:xfrm flipH="1">
            <a:off x="2200275" y="4535488"/>
            <a:ext cx="1038225" cy="341312"/>
          </a:xfrm>
          <a:custGeom>
            <a:avLst/>
            <a:gdLst>
              <a:gd name="T0" fmla="*/ 0 w 654"/>
              <a:gd name="T1" fmla="*/ 138 h 215"/>
              <a:gd name="T2" fmla="*/ 498 w 654"/>
              <a:gd name="T3" fmla="*/ 192 h 215"/>
              <a:gd name="T4" fmla="*/ 654 w 654"/>
              <a:gd name="T5" fmla="*/ 0 h 215"/>
              <a:gd name="T6" fmla="*/ 0 60000 65536"/>
              <a:gd name="T7" fmla="*/ 0 60000 65536"/>
              <a:gd name="T8" fmla="*/ 0 60000 65536"/>
              <a:gd name="T9" fmla="*/ 0 w 654"/>
              <a:gd name="T10" fmla="*/ 0 h 215"/>
              <a:gd name="T11" fmla="*/ 654 w 654"/>
              <a:gd name="T12" fmla="*/ 215 h 2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54" h="215">
                <a:moveTo>
                  <a:pt x="0" y="138"/>
                </a:moveTo>
                <a:cubicBezTo>
                  <a:pt x="83" y="147"/>
                  <a:pt x="389" y="215"/>
                  <a:pt x="498" y="192"/>
                </a:cubicBezTo>
                <a:cubicBezTo>
                  <a:pt x="607" y="169"/>
                  <a:pt x="622" y="40"/>
                  <a:pt x="654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6" name="Freeform 38"/>
          <p:cNvSpPr>
            <a:spLocks/>
          </p:cNvSpPr>
          <p:nvPr/>
        </p:nvSpPr>
        <p:spPr bwMode="auto">
          <a:xfrm flipH="1">
            <a:off x="1495425" y="5145088"/>
            <a:ext cx="1038225" cy="341312"/>
          </a:xfrm>
          <a:custGeom>
            <a:avLst/>
            <a:gdLst>
              <a:gd name="T0" fmla="*/ 0 w 654"/>
              <a:gd name="T1" fmla="*/ 138 h 215"/>
              <a:gd name="T2" fmla="*/ 498 w 654"/>
              <a:gd name="T3" fmla="*/ 192 h 215"/>
              <a:gd name="T4" fmla="*/ 654 w 654"/>
              <a:gd name="T5" fmla="*/ 0 h 215"/>
              <a:gd name="T6" fmla="*/ 0 60000 65536"/>
              <a:gd name="T7" fmla="*/ 0 60000 65536"/>
              <a:gd name="T8" fmla="*/ 0 60000 65536"/>
              <a:gd name="T9" fmla="*/ 0 w 654"/>
              <a:gd name="T10" fmla="*/ 0 h 215"/>
              <a:gd name="T11" fmla="*/ 654 w 654"/>
              <a:gd name="T12" fmla="*/ 215 h 2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54" h="215">
                <a:moveTo>
                  <a:pt x="0" y="138"/>
                </a:moveTo>
                <a:cubicBezTo>
                  <a:pt x="83" y="147"/>
                  <a:pt x="389" y="215"/>
                  <a:pt x="498" y="192"/>
                </a:cubicBezTo>
                <a:cubicBezTo>
                  <a:pt x="607" y="169"/>
                  <a:pt x="622" y="40"/>
                  <a:pt x="654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7" name="Freeform 39"/>
          <p:cNvSpPr>
            <a:spLocks/>
          </p:cNvSpPr>
          <p:nvPr/>
        </p:nvSpPr>
        <p:spPr bwMode="auto">
          <a:xfrm>
            <a:off x="5000625" y="3924300"/>
            <a:ext cx="1038225" cy="341313"/>
          </a:xfrm>
          <a:custGeom>
            <a:avLst/>
            <a:gdLst>
              <a:gd name="T0" fmla="*/ 0 w 654"/>
              <a:gd name="T1" fmla="*/ 138 h 215"/>
              <a:gd name="T2" fmla="*/ 498 w 654"/>
              <a:gd name="T3" fmla="*/ 192 h 215"/>
              <a:gd name="T4" fmla="*/ 654 w 654"/>
              <a:gd name="T5" fmla="*/ 0 h 215"/>
              <a:gd name="T6" fmla="*/ 0 60000 65536"/>
              <a:gd name="T7" fmla="*/ 0 60000 65536"/>
              <a:gd name="T8" fmla="*/ 0 60000 65536"/>
              <a:gd name="T9" fmla="*/ 0 w 654"/>
              <a:gd name="T10" fmla="*/ 0 h 215"/>
              <a:gd name="T11" fmla="*/ 654 w 654"/>
              <a:gd name="T12" fmla="*/ 215 h 2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54" h="215">
                <a:moveTo>
                  <a:pt x="0" y="138"/>
                </a:moveTo>
                <a:cubicBezTo>
                  <a:pt x="83" y="147"/>
                  <a:pt x="389" y="215"/>
                  <a:pt x="498" y="192"/>
                </a:cubicBezTo>
                <a:cubicBezTo>
                  <a:pt x="607" y="169"/>
                  <a:pt x="622" y="40"/>
                  <a:pt x="654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8" name="Freeform 40"/>
          <p:cNvSpPr>
            <a:spLocks/>
          </p:cNvSpPr>
          <p:nvPr/>
        </p:nvSpPr>
        <p:spPr bwMode="auto">
          <a:xfrm>
            <a:off x="3952875" y="5153025"/>
            <a:ext cx="1038225" cy="341313"/>
          </a:xfrm>
          <a:custGeom>
            <a:avLst/>
            <a:gdLst>
              <a:gd name="T0" fmla="*/ 0 w 654"/>
              <a:gd name="T1" fmla="*/ 138 h 215"/>
              <a:gd name="T2" fmla="*/ 498 w 654"/>
              <a:gd name="T3" fmla="*/ 192 h 215"/>
              <a:gd name="T4" fmla="*/ 654 w 654"/>
              <a:gd name="T5" fmla="*/ 0 h 215"/>
              <a:gd name="T6" fmla="*/ 0 60000 65536"/>
              <a:gd name="T7" fmla="*/ 0 60000 65536"/>
              <a:gd name="T8" fmla="*/ 0 60000 65536"/>
              <a:gd name="T9" fmla="*/ 0 w 654"/>
              <a:gd name="T10" fmla="*/ 0 h 215"/>
              <a:gd name="T11" fmla="*/ 654 w 654"/>
              <a:gd name="T12" fmla="*/ 215 h 2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54" h="215">
                <a:moveTo>
                  <a:pt x="0" y="138"/>
                </a:moveTo>
                <a:cubicBezTo>
                  <a:pt x="83" y="147"/>
                  <a:pt x="389" y="215"/>
                  <a:pt x="498" y="192"/>
                </a:cubicBezTo>
                <a:cubicBezTo>
                  <a:pt x="607" y="169"/>
                  <a:pt x="622" y="40"/>
                  <a:pt x="654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9" name="Date Placeholder 2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  <p:extLst>
      <p:ext uri="{BB962C8B-B14F-4D97-AF65-F5344CB8AC3E}">
        <p14:creationId xmlns:p14="http://schemas.microsoft.com/office/powerpoint/2010/main" val="36930131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Heaps</a:t>
            </a:r>
          </a:p>
        </p:txBody>
      </p:sp>
      <p:sp>
        <p:nvSpPr>
          <p:cNvPr id="1229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115C7F38-0B90-5C40-89B3-BAC99B5C0B7A}" type="slidenum">
              <a:rPr lang="en-US" sz="1400"/>
              <a:pPr eaLnBrk="1" hangingPunct="1"/>
              <a:t>68</a:t>
            </a:fld>
            <a:endParaRPr lang="en-US" sz="1400"/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50292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Insertion into a Heap</a:t>
            </a:r>
          </a:p>
        </p:txBody>
      </p:sp>
      <p:sp>
        <p:nvSpPr>
          <p:cNvPr id="1229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676400"/>
            <a:ext cx="4103688" cy="46482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Tahoma" charset="0"/>
              </a:rPr>
              <a:t>Method </a:t>
            </a:r>
            <a:r>
              <a:rPr lang="en-US" sz="2400" i="1" dirty="0" err="1">
                <a:latin typeface="Tahoma" charset="0"/>
              </a:rPr>
              <a:t>insertItem</a:t>
            </a:r>
            <a:r>
              <a:rPr lang="en-US" sz="2400" dirty="0">
                <a:latin typeface="Tahoma" charset="0"/>
              </a:rPr>
              <a:t> of the priority queue ADT corresponds to the insertion of a key </a:t>
            </a:r>
            <a:r>
              <a:rPr lang="en-US" sz="2400" b="1" i="1" dirty="0">
                <a:latin typeface="Times New Roman" charset="0"/>
              </a:rPr>
              <a:t>k</a:t>
            </a:r>
            <a:r>
              <a:rPr lang="en-US" sz="2400" dirty="0">
                <a:latin typeface="Tahoma" charset="0"/>
              </a:rPr>
              <a:t> to the heap</a:t>
            </a:r>
          </a:p>
          <a:p>
            <a:pPr eaLnBrk="1" hangingPunct="1"/>
            <a:r>
              <a:rPr lang="en-US" sz="2400" dirty="0">
                <a:latin typeface="Tahoma" charset="0"/>
              </a:rPr>
              <a:t>The insertion algorithm consists of three steps</a:t>
            </a:r>
          </a:p>
          <a:p>
            <a:pPr lvl="1" eaLnBrk="1" hangingPunct="1"/>
            <a:r>
              <a:rPr lang="en-US" sz="2000" dirty="0">
                <a:latin typeface="Tahoma" charset="0"/>
              </a:rPr>
              <a:t>Find the insertion node </a:t>
            </a:r>
            <a:r>
              <a:rPr lang="en-US" sz="2000" b="1" i="1" dirty="0">
                <a:latin typeface="Times New Roman" charset="0"/>
              </a:rPr>
              <a:t>z</a:t>
            </a:r>
            <a:r>
              <a:rPr lang="en-US" sz="2000" dirty="0">
                <a:latin typeface="Tahoma" charset="0"/>
              </a:rPr>
              <a:t> (the new last node)</a:t>
            </a:r>
          </a:p>
          <a:p>
            <a:pPr lvl="1" eaLnBrk="1" hangingPunct="1"/>
            <a:r>
              <a:rPr lang="en-US" sz="2000" dirty="0">
                <a:latin typeface="Tahoma" charset="0"/>
              </a:rPr>
              <a:t>Store </a:t>
            </a:r>
            <a:r>
              <a:rPr lang="en-US" sz="2000" b="1" i="1" dirty="0">
                <a:latin typeface="Times New Roman" charset="0"/>
              </a:rPr>
              <a:t>k</a:t>
            </a:r>
            <a:r>
              <a:rPr lang="en-US" sz="2000" dirty="0">
                <a:latin typeface="Tahoma" charset="0"/>
              </a:rPr>
              <a:t> at </a:t>
            </a:r>
            <a:r>
              <a:rPr lang="en-US" sz="2000" b="1" i="1" dirty="0">
                <a:latin typeface="Times New Roman" charset="0"/>
              </a:rPr>
              <a:t>z</a:t>
            </a:r>
            <a:endParaRPr lang="en-US" sz="2000" dirty="0">
              <a:latin typeface="Tahoma" charset="0"/>
            </a:endParaRPr>
          </a:p>
          <a:p>
            <a:pPr lvl="1" eaLnBrk="1" hangingPunct="1"/>
            <a:r>
              <a:rPr lang="en-US" sz="2000" dirty="0">
                <a:latin typeface="Tahoma" charset="0"/>
              </a:rPr>
              <a:t>Restore the heap-order property (discussed next)</a:t>
            </a:r>
          </a:p>
        </p:txBody>
      </p:sp>
      <p:sp>
        <p:nvSpPr>
          <p:cNvPr id="12294" name="Oval 5"/>
          <p:cNvSpPr>
            <a:spLocks noChangeArrowheads="1"/>
          </p:cNvSpPr>
          <p:nvPr/>
        </p:nvSpPr>
        <p:spPr bwMode="auto">
          <a:xfrm>
            <a:off x="6589713" y="1752600"/>
            <a:ext cx="320675" cy="31908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2</a:t>
            </a:r>
          </a:p>
        </p:txBody>
      </p:sp>
      <p:sp>
        <p:nvSpPr>
          <p:cNvPr id="12295" name="Oval 6"/>
          <p:cNvSpPr>
            <a:spLocks noChangeArrowheads="1"/>
          </p:cNvSpPr>
          <p:nvPr/>
        </p:nvSpPr>
        <p:spPr bwMode="auto">
          <a:xfrm>
            <a:off x="7400925" y="2263775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6</a:t>
            </a:r>
          </a:p>
        </p:txBody>
      </p:sp>
      <p:sp>
        <p:nvSpPr>
          <p:cNvPr id="12296" name="Oval 7"/>
          <p:cNvSpPr>
            <a:spLocks noChangeArrowheads="1"/>
          </p:cNvSpPr>
          <p:nvPr/>
        </p:nvSpPr>
        <p:spPr bwMode="auto">
          <a:xfrm>
            <a:off x="5637213" y="2263775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5</a:t>
            </a:r>
          </a:p>
        </p:txBody>
      </p:sp>
      <p:sp>
        <p:nvSpPr>
          <p:cNvPr id="12297" name="Oval 8"/>
          <p:cNvSpPr>
            <a:spLocks noChangeArrowheads="1"/>
          </p:cNvSpPr>
          <p:nvPr/>
        </p:nvSpPr>
        <p:spPr bwMode="auto">
          <a:xfrm>
            <a:off x="6224588" y="2774950"/>
            <a:ext cx="320675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7</a:t>
            </a:r>
          </a:p>
        </p:txBody>
      </p:sp>
      <p:sp>
        <p:nvSpPr>
          <p:cNvPr id="12298" name="Rectangle 11"/>
          <p:cNvSpPr>
            <a:spLocks noChangeAspect="1" noChangeArrowheads="1"/>
          </p:cNvSpPr>
          <p:nvPr/>
        </p:nvSpPr>
        <p:spPr bwMode="auto">
          <a:xfrm>
            <a:off x="7151688" y="2774950"/>
            <a:ext cx="230187" cy="23177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cxnSp>
        <p:nvCxnSpPr>
          <p:cNvPr id="12299" name="AutoShape 13"/>
          <p:cNvCxnSpPr>
            <a:cxnSpLocks noChangeShapeType="1"/>
            <a:stCxn id="12294" idx="3"/>
            <a:endCxn id="12296" idx="7"/>
          </p:cNvCxnSpPr>
          <p:nvPr/>
        </p:nvCxnSpPr>
        <p:spPr bwMode="auto">
          <a:xfrm flipH="1">
            <a:off x="5910263" y="2033588"/>
            <a:ext cx="727075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300" name="AutoShape 14"/>
          <p:cNvCxnSpPr>
            <a:cxnSpLocks noChangeShapeType="1"/>
            <a:stCxn id="12295" idx="1"/>
            <a:endCxn id="12294" idx="5"/>
          </p:cNvCxnSpPr>
          <p:nvPr/>
        </p:nvCxnSpPr>
        <p:spPr bwMode="auto">
          <a:xfrm flipH="1" flipV="1">
            <a:off x="6862763" y="2033588"/>
            <a:ext cx="584200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301" name="AutoShape 16"/>
          <p:cNvCxnSpPr>
            <a:cxnSpLocks noChangeShapeType="1"/>
            <a:stCxn id="12298" idx="0"/>
            <a:endCxn id="12295" idx="3"/>
          </p:cNvCxnSpPr>
          <p:nvPr/>
        </p:nvCxnSpPr>
        <p:spPr bwMode="auto">
          <a:xfrm flipV="1">
            <a:off x="7267575" y="2544763"/>
            <a:ext cx="179388" cy="2222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302" name="AutoShape 19"/>
          <p:cNvCxnSpPr>
            <a:cxnSpLocks noChangeShapeType="1"/>
            <a:stCxn id="12304" idx="7"/>
            <a:endCxn id="12296" idx="3"/>
          </p:cNvCxnSpPr>
          <p:nvPr/>
        </p:nvCxnSpPr>
        <p:spPr bwMode="auto">
          <a:xfrm flipV="1">
            <a:off x="5322888" y="2544763"/>
            <a:ext cx="360362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303" name="AutoShape 20"/>
          <p:cNvCxnSpPr>
            <a:cxnSpLocks noChangeShapeType="1"/>
            <a:stCxn id="12297" idx="1"/>
            <a:endCxn id="12296" idx="5"/>
          </p:cNvCxnSpPr>
          <p:nvPr/>
        </p:nvCxnSpPr>
        <p:spPr bwMode="auto">
          <a:xfrm flipH="1" flipV="1">
            <a:off x="5910263" y="2544763"/>
            <a:ext cx="361950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304" name="Oval 21"/>
          <p:cNvSpPr>
            <a:spLocks noChangeArrowheads="1"/>
          </p:cNvSpPr>
          <p:nvPr/>
        </p:nvSpPr>
        <p:spPr bwMode="auto">
          <a:xfrm>
            <a:off x="5049838" y="2774950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9</a:t>
            </a:r>
          </a:p>
        </p:txBody>
      </p:sp>
      <p:sp>
        <p:nvSpPr>
          <p:cNvPr id="12305" name="Freeform 26"/>
          <p:cNvSpPr>
            <a:spLocks/>
          </p:cNvSpPr>
          <p:nvPr/>
        </p:nvSpPr>
        <p:spPr bwMode="auto">
          <a:xfrm>
            <a:off x="7277100" y="3048000"/>
            <a:ext cx="600075" cy="457200"/>
          </a:xfrm>
          <a:custGeom>
            <a:avLst/>
            <a:gdLst>
              <a:gd name="T0" fmla="*/ 378 w 378"/>
              <a:gd name="T1" fmla="*/ 288 h 288"/>
              <a:gd name="T2" fmla="*/ 306 w 378"/>
              <a:gd name="T3" fmla="*/ 192 h 288"/>
              <a:gd name="T4" fmla="*/ 96 w 378"/>
              <a:gd name="T5" fmla="*/ 186 h 288"/>
              <a:gd name="T6" fmla="*/ 0 w 378"/>
              <a:gd name="T7" fmla="*/ 0 h 288"/>
              <a:gd name="T8" fmla="*/ 0 60000 65536"/>
              <a:gd name="T9" fmla="*/ 0 60000 65536"/>
              <a:gd name="T10" fmla="*/ 0 60000 65536"/>
              <a:gd name="T11" fmla="*/ 0 60000 65536"/>
              <a:gd name="T12" fmla="*/ 0 w 378"/>
              <a:gd name="T13" fmla="*/ 0 h 288"/>
              <a:gd name="T14" fmla="*/ 378 w 378"/>
              <a:gd name="T15" fmla="*/ 288 h 2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8" h="288">
                <a:moveTo>
                  <a:pt x="378" y="288"/>
                </a:moveTo>
                <a:cubicBezTo>
                  <a:pt x="366" y="272"/>
                  <a:pt x="353" y="209"/>
                  <a:pt x="306" y="192"/>
                </a:cubicBezTo>
                <a:cubicBezTo>
                  <a:pt x="259" y="175"/>
                  <a:pt x="147" y="218"/>
                  <a:pt x="96" y="186"/>
                </a:cubicBezTo>
                <a:cubicBezTo>
                  <a:pt x="45" y="154"/>
                  <a:pt x="20" y="39"/>
                  <a:pt x="0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6" name="Text Box 27"/>
          <p:cNvSpPr txBox="1">
            <a:spLocks noChangeArrowheads="1"/>
          </p:cNvSpPr>
          <p:nvPr/>
        </p:nvSpPr>
        <p:spPr bwMode="auto">
          <a:xfrm>
            <a:off x="6985000" y="3429000"/>
            <a:ext cx="1778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/>
              <a:t>insertion node</a:t>
            </a:r>
          </a:p>
        </p:txBody>
      </p:sp>
      <p:sp>
        <p:nvSpPr>
          <p:cNvPr id="12307" name="Oval 30"/>
          <p:cNvSpPr>
            <a:spLocks noChangeArrowheads="1"/>
          </p:cNvSpPr>
          <p:nvPr/>
        </p:nvSpPr>
        <p:spPr bwMode="auto">
          <a:xfrm>
            <a:off x="6589713" y="3962400"/>
            <a:ext cx="320675" cy="31908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2</a:t>
            </a:r>
          </a:p>
        </p:txBody>
      </p:sp>
      <p:sp>
        <p:nvSpPr>
          <p:cNvPr id="12308" name="Oval 31"/>
          <p:cNvSpPr>
            <a:spLocks noChangeArrowheads="1"/>
          </p:cNvSpPr>
          <p:nvPr/>
        </p:nvSpPr>
        <p:spPr bwMode="auto">
          <a:xfrm>
            <a:off x="8001000" y="4473575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6</a:t>
            </a:r>
          </a:p>
        </p:txBody>
      </p:sp>
      <p:sp>
        <p:nvSpPr>
          <p:cNvPr id="12309" name="Oval 32"/>
          <p:cNvSpPr>
            <a:spLocks noChangeArrowheads="1"/>
          </p:cNvSpPr>
          <p:nvPr/>
        </p:nvSpPr>
        <p:spPr bwMode="auto">
          <a:xfrm>
            <a:off x="5637213" y="4473575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5</a:t>
            </a:r>
          </a:p>
        </p:txBody>
      </p:sp>
      <p:sp>
        <p:nvSpPr>
          <p:cNvPr id="12310" name="Oval 33"/>
          <p:cNvSpPr>
            <a:spLocks noChangeArrowheads="1"/>
          </p:cNvSpPr>
          <p:nvPr/>
        </p:nvSpPr>
        <p:spPr bwMode="auto">
          <a:xfrm>
            <a:off x="6224588" y="4968875"/>
            <a:ext cx="320675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7</a:t>
            </a:r>
          </a:p>
        </p:txBody>
      </p:sp>
      <p:cxnSp>
        <p:nvCxnSpPr>
          <p:cNvPr id="12311" name="AutoShape 38"/>
          <p:cNvCxnSpPr>
            <a:cxnSpLocks noChangeShapeType="1"/>
            <a:stCxn id="12307" idx="3"/>
            <a:endCxn id="12309" idx="7"/>
          </p:cNvCxnSpPr>
          <p:nvPr/>
        </p:nvCxnSpPr>
        <p:spPr bwMode="auto">
          <a:xfrm flipH="1">
            <a:off x="5910263" y="4243388"/>
            <a:ext cx="727075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312" name="AutoShape 39"/>
          <p:cNvCxnSpPr>
            <a:cxnSpLocks noChangeShapeType="1"/>
            <a:stCxn id="12308" idx="1"/>
            <a:endCxn id="12307" idx="5"/>
          </p:cNvCxnSpPr>
          <p:nvPr/>
        </p:nvCxnSpPr>
        <p:spPr bwMode="auto">
          <a:xfrm flipH="1" flipV="1">
            <a:off x="6862763" y="4244975"/>
            <a:ext cx="1184275" cy="2667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313" name="AutoShape 41"/>
          <p:cNvCxnSpPr>
            <a:cxnSpLocks noChangeShapeType="1"/>
            <a:stCxn id="12317" idx="7"/>
            <a:endCxn id="12308" idx="3"/>
          </p:cNvCxnSpPr>
          <p:nvPr/>
        </p:nvCxnSpPr>
        <p:spPr bwMode="auto">
          <a:xfrm flipV="1">
            <a:off x="7780338" y="4756150"/>
            <a:ext cx="266700" cy="2413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314" name="AutoShape 44"/>
          <p:cNvCxnSpPr>
            <a:cxnSpLocks noChangeShapeType="1"/>
            <a:stCxn id="12316" idx="7"/>
            <a:endCxn id="12309" idx="3"/>
          </p:cNvCxnSpPr>
          <p:nvPr/>
        </p:nvCxnSpPr>
        <p:spPr bwMode="auto">
          <a:xfrm flipV="1">
            <a:off x="5322888" y="4756150"/>
            <a:ext cx="360362" cy="250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315" name="AutoShape 45"/>
          <p:cNvCxnSpPr>
            <a:cxnSpLocks noChangeShapeType="1"/>
            <a:stCxn id="12310" idx="1"/>
            <a:endCxn id="12309" idx="5"/>
          </p:cNvCxnSpPr>
          <p:nvPr/>
        </p:nvCxnSpPr>
        <p:spPr bwMode="auto">
          <a:xfrm flipH="1" flipV="1">
            <a:off x="5910263" y="4756150"/>
            <a:ext cx="361950" cy="250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316" name="Oval 46"/>
          <p:cNvSpPr>
            <a:spLocks noChangeArrowheads="1"/>
          </p:cNvSpPr>
          <p:nvPr/>
        </p:nvSpPr>
        <p:spPr bwMode="auto">
          <a:xfrm>
            <a:off x="5049838" y="4968875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9</a:t>
            </a:r>
          </a:p>
        </p:txBody>
      </p:sp>
      <p:sp>
        <p:nvSpPr>
          <p:cNvPr id="12317" name="Oval 51"/>
          <p:cNvSpPr>
            <a:spLocks noChangeArrowheads="1"/>
          </p:cNvSpPr>
          <p:nvPr/>
        </p:nvSpPr>
        <p:spPr bwMode="auto">
          <a:xfrm>
            <a:off x="7507288" y="4968875"/>
            <a:ext cx="320675" cy="32067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solidFill>
                  <a:schemeClr val="tx2"/>
                </a:solidFill>
                <a:latin typeface="Times New Roman" charset="0"/>
                <a:sym typeface="Symbol" charset="0"/>
              </a:rPr>
              <a:t>1</a:t>
            </a:r>
          </a:p>
        </p:txBody>
      </p:sp>
      <p:sp>
        <p:nvSpPr>
          <p:cNvPr id="12318" name="Text Box 57"/>
          <p:cNvSpPr txBox="1">
            <a:spLocks noChangeArrowheads="1"/>
          </p:cNvSpPr>
          <p:nvPr/>
        </p:nvSpPr>
        <p:spPr bwMode="auto">
          <a:xfrm>
            <a:off x="6935788" y="2327275"/>
            <a:ext cx="303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i="1">
                <a:latin typeface="Times New Roman" charset="0"/>
              </a:rPr>
              <a:t>z</a:t>
            </a:r>
          </a:p>
        </p:txBody>
      </p:sp>
      <p:sp>
        <p:nvSpPr>
          <p:cNvPr id="12319" name="Text Box 58"/>
          <p:cNvSpPr txBox="1">
            <a:spLocks noChangeArrowheads="1"/>
          </p:cNvSpPr>
          <p:nvPr/>
        </p:nvSpPr>
        <p:spPr bwMode="auto">
          <a:xfrm>
            <a:off x="7240588" y="4724400"/>
            <a:ext cx="303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i="1">
                <a:latin typeface="Times New Roman" charset="0"/>
              </a:rPr>
              <a:t>z</a:t>
            </a:r>
          </a:p>
        </p:txBody>
      </p:sp>
      <p:sp>
        <p:nvSpPr>
          <p:cNvPr id="12320" name="Date Placeholder 3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  <p:extLst>
      <p:ext uri="{BB962C8B-B14F-4D97-AF65-F5344CB8AC3E}">
        <p14:creationId xmlns:p14="http://schemas.microsoft.com/office/powerpoint/2010/main" val="12177923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Heaps</a:t>
            </a:r>
          </a:p>
        </p:txBody>
      </p:sp>
      <p:sp>
        <p:nvSpPr>
          <p:cNvPr id="133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5EF0A6D-586C-3540-AE58-109209DC0787}" type="slidenum">
              <a:rPr lang="en-US" sz="1400"/>
              <a:pPr eaLnBrk="1" hangingPunct="1"/>
              <a:t>69</a:t>
            </a:fld>
            <a:endParaRPr lang="en-US" sz="1400"/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Upheap</a:t>
            </a:r>
          </a:p>
        </p:txBody>
      </p:sp>
      <p:sp>
        <p:nvSpPr>
          <p:cNvPr id="1331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077200" cy="24384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Tahoma" charset="0"/>
              </a:rPr>
              <a:t>After the insertion of a new key </a:t>
            </a:r>
            <a:r>
              <a:rPr lang="en-US" sz="2000" b="1" i="1" dirty="0">
                <a:latin typeface="Times New Roman" charset="0"/>
              </a:rPr>
              <a:t>k</a:t>
            </a:r>
            <a:r>
              <a:rPr lang="en-US" sz="2000" dirty="0">
                <a:latin typeface="Tahoma" charset="0"/>
              </a:rPr>
              <a:t>, the heap-order property may be violated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Algorithm </a:t>
            </a:r>
            <a:r>
              <a:rPr lang="en-US" sz="2000" b="1" dirty="0" err="1">
                <a:latin typeface="Tahoma" charset="0"/>
              </a:rPr>
              <a:t>upheap</a:t>
            </a:r>
            <a:r>
              <a:rPr lang="en-US" sz="2000" dirty="0">
                <a:latin typeface="Tahoma" charset="0"/>
              </a:rPr>
              <a:t> restores the heap-order property by </a:t>
            </a:r>
            <a:r>
              <a:rPr lang="en-US" sz="2000" b="1" dirty="0">
                <a:latin typeface="Tahoma" charset="0"/>
              </a:rPr>
              <a:t>swapping </a:t>
            </a:r>
            <a:r>
              <a:rPr lang="en-US" sz="2000" b="1" i="1" dirty="0">
                <a:latin typeface="Times New Roman" charset="0"/>
              </a:rPr>
              <a:t>k</a:t>
            </a:r>
            <a:r>
              <a:rPr lang="en-US" sz="2000" b="1" dirty="0">
                <a:latin typeface="Tahoma" charset="0"/>
              </a:rPr>
              <a:t> along an upward path from the insertion node</a:t>
            </a:r>
          </a:p>
          <a:p>
            <a:pPr eaLnBrk="1" hangingPunct="1"/>
            <a:r>
              <a:rPr lang="en-US" sz="2000" b="1" dirty="0" err="1">
                <a:latin typeface="Tahoma" charset="0"/>
              </a:rPr>
              <a:t>Upheap</a:t>
            </a:r>
            <a:r>
              <a:rPr lang="en-US" sz="2000" dirty="0">
                <a:latin typeface="Tahoma" charset="0"/>
              </a:rPr>
              <a:t> terminates when the key </a:t>
            </a:r>
            <a:r>
              <a:rPr lang="en-US" sz="2000" b="1" i="1" dirty="0">
                <a:latin typeface="Times New Roman" charset="0"/>
              </a:rPr>
              <a:t>k</a:t>
            </a:r>
            <a:r>
              <a:rPr lang="en-US" sz="2000" dirty="0">
                <a:latin typeface="Tahoma" charset="0"/>
              </a:rPr>
              <a:t> reaches the root or a node whose parent has a key smaller than or equal to </a:t>
            </a:r>
            <a:r>
              <a:rPr lang="en-US" sz="2000" b="1" i="1" dirty="0">
                <a:latin typeface="Times New Roman" charset="0"/>
              </a:rPr>
              <a:t>k</a:t>
            </a:r>
            <a:r>
              <a:rPr lang="en-US" sz="2000" dirty="0">
                <a:latin typeface="Tahoma" charset="0"/>
              </a:rPr>
              <a:t> 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Since a heap has height </a:t>
            </a:r>
            <a:r>
              <a:rPr lang="en-US" sz="2000" b="1" i="1" dirty="0">
                <a:latin typeface="Times New Roman" charset="0"/>
              </a:rPr>
              <a:t>O</a:t>
            </a:r>
            <a:r>
              <a:rPr lang="en-US" sz="2000" dirty="0">
                <a:latin typeface="Times New Roman" charset="0"/>
              </a:rPr>
              <a:t>(log </a:t>
            </a:r>
            <a:r>
              <a:rPr lang="en-US" sz="2000" b="1" i="1" dirty="0">
                <a:latin typeface="Times New Roman" charset="0"/>
              </a:rPr>
              <a:t>n</a:t>
            </a:r>
            <a:r>
              <a:rPr lang="en-US" sz="2000" dirty="0">
                <a:latin typeface="Times New Roman" charset="0"/>
              </a:rPr>
              <a:t>)</a:t>
            </a:r>
            <a:r>
              <a:rPr lang="en-US" sz="2000" dirty="0">
                <a:latin typeface="Tahoma" charset="0"/>
              </a:rPr>
              <a:t>, </a:t>
            </a:r>
            <a:r>
              <a:rPr lang="en-US" sz="2000" b="1" dirty="0" err="1">
                <a:latin typeface="Tahoma" charset="0"/>
              </a:rPr>
              <a:t>upheap</a:t>
            </a:r>
            <a:r>
              <a:rPr lang="en-US" sz="2000" dirty="0">
                <a:latin typeface="Tahoma" charset="0"/>
              </a:rPr>
              <a:t> runs in </a:t>
            </a:r>
            <a:r>
              <a:rPr lang="en-US" sz="2000" b="1" i="1" dirty="0">
                <a:latin typeface="Times New Roman" charset="0"/>
              </a:rPr>
              <a:t>O</a:t>
            </a:r>
            <a:r>
              <a:rPr lang="en-US" sz="2000" dirty="0">
                <a:latin typeface="Times New Roman" charset="0"/>
              </a:rPr>
              <a:t>(log </a:t>
            </a:r>
            <a:r>
              <a:rPr lang="en-US" sz="2000" b="1" i="1" dirty="0">
                <a:latin typeface="Times New Roman" charset="0"/>
              </a:rPr>
              <a:t>n</a:t>
            </a:r>
            <a:r>
              <a:rPr lang="en-US" sz="2000" dirty="0">
                <a:latin typeface="Times New Roman" charset="0"/>
              </a:rPr>
              <a:t>)</a:t>
            </a:r>
            <a:r>
              <a:rPr lang="en-US" sz="2000" dirty="0">
                <a:latin typeface="Tahoma" charset="0"/>
              </a:rPr>
              <a:t> time</a:t>
            </a:r>
          </a:p>
        </p:txBody>
      </p:sp>
      <p:sp>
        <p:nvSpPr>
          <p:cNvPr id="13318" name="Oval 4"/>
          <p:cNvSpPr>
            <a:spLocks noChangeArrowheads="1"/>
          </p:cNvSpPr>
          <p:nvPr/>
        </p:nvSpPr>
        <p:spPr bwMode="auto">
          <a:xfrm>
            <a:off x="2508250" y="4359275"/>
            <a:ext cx="320675" cy="31908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2</a:t>
            </a:r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3919538" y="4870450"/>
            <a:ext cx="319087" cy="32067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solidFill>
                  <a:schemeClr val="tx2"/>
                </a:solidFill>
                <a:latin typeface="Times New Roman" charset="0"/>
                <a:sym typeface="Symbol" charset="0"/>
              </a:rPr>
              <a:t>1</a:t>
            </a:r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1555750" y="4870450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5</a:t>
            </a:r>
          </a:p>
        </p:txBody>
      </p:sp>
      <p:sp>
        <p:nvSpPr>
          <p:cNvPr id="13321" name="Oval 7"/>
          <p:cNvSpPr>
            <a:spLocks noChangeArrowheads="1"/>
          </p:cNvSpPr>
          <p:nvPr/>
        </p:nvSpPr>
        <p:spPr bwMode="auto">
          <a:xfrm>
            <a:off x="2143125" y="5365750"/>
            <a:ext cx="320675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7</a:t>
            </a:r>
          </a:p>
        </p:txBody>
      </p:sp>
      <p:cxnSp>
        <p:nvCxnSpPr>
          <p:cNvPr id="13322" name="AutoShape 11"/>
          <p:cNvCxnSpPr>
            <a:cxnSpLocks noChangeShapeType="1"/>
            <a:stCxn id="13318" idx="3"/>
            <a:endCxn id="13320" idx="7"/>
          </p:cNvCxnSpPr>
          <p:nvPr/>
        </p:nvCxnSpPr>
        <p:spPr bwMode="auto">
          <a:xfrm flipH="1">
            <a:off x="1828800" y="4640263"/>
            <a:ext cx="727075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323" name="AutoShape 12"/>
          <p:cNvCxnSpPr>
            <a:cxnSpLocks noChangeShapeType="1"/>
            <a:stCxn id="13319" idx="1"/>
            <a:endCxn id="13318" idx="5"/>
          </p:cNvCxnSpPr>
          <p:nvPr/>
        </p:nvCxnSpPr>
        <p:spPr bwMode="auto">
          <a:xfrm flipH="1" flipV="1">
            <a:off x="2781300" y="4641850"/>
            <a:ext cx="1184275" cy="257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324" name="AutoShape 14"/>
          <p:cNvCxnSpPr>
            <a:cxnSpLocks noChangeShapeType="1"/>
            <a:stCxn id="13328" idx="7"/>
            <a:endCxn id="13319" idx="3"/>
          </p:cNvCxnSpPr>
          <p:nvPr/>
        </p:nvCxnSpPr>
        <p:spPr bwMode="auto">
          <a:xfrm flipV="1">
            <a:off x="3698875" y="5162550"/>
            <a:ext cx="266700" cy="2317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325" name="AutoShape 17"/>
          <p:cNvCxnSpPr>
            <a:cxnSpLocks noChangeShapeType="1"/>
            <a:stCxn id="13327" idx="7"/>
            <a:endCxn id="13320" idx="3"/>
          </p:cNvCxnSpPr>
          <p:nvPr/>
        </p:nvCxnSpPr>
        <p:spPr bwMode="auto">
          <a:xfrm flipV="1">
            <a:off x="1241425" y="5153025"/>
            <a:ext cx="360363" cy="250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326" name="AutoShape 18"/>
          <p:cNvCxnSpPr>
            <a:cxnSpLocks noChangeShapeType="1"/>
            <a:stCxn id="13321" idx="1"/>
            <a:endCxn id="13320" idx="5"/>
          </p:cNvCxnSpPr>
          <p:nvPr/>
        </p:nvCxnSpPr>
        <p:spPr bwMode="auto">
          <a:xfrm flipH="1" flipV="1">
            <a:off x="1828800" y="5153025"/>
            <a:ext cx="361950" cy="250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68375" y="5365750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9</a:t>
            </a:r>
          </a:p>
        </p:txBody>
      </p:sp>
      <p:sp>
        <p:nvSpPr>
          <p:cNvPr id="13328" name="Oval 24"/>
          <p:cNvSpPr>
            <a:spLocks noChangeArrowheads="1"/>
          </p:cNvSpPr>
          <p:nvPr/>
        </p:nvSpPr>
        <p:spPr bwMode="auto">
          <a:xfrm>
            <a:off x="3425825" y="5365750"/>
            <a:ext cx="320675" cy="32067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6</a:t>
            </a:r>
          </a:p>
        </p:txBody>
      </p:sp>
      <p:sp>
        <p:nvSpPr>
          <p:cNvPr id="13329" name="Text Box 29"/>
          <p:cNvSpPr txBox="1">
            <a:spLocks noChangeArrowheads="1"/>
          </p:cNvSpPr>
          <p:nvPr/>
        </p:nvSpPr>
        <p:spPr bwMode="auto">
          <a:xfrm>
            <a:off x="3159125" y="5121275"/>
            <a:ext cx="303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i="1">
                <a:latin typeface="Times New Roman" charset="0"/>
              </a:rPr>
              <a:t>z</a:t>
            </a:r>
          </a:p>
        </p:txBody>
      </p:sp>
      <p:sp>
        <p:nvSpPr>
          <p:cNvPr id="13330" name="Oval 30"/>
          <p:cNvSpPr>
            <a:spLocks noChangeArrowheads="1"/>
          </p:cNvSpPr>
          <p:nvPr/>
        </p:nvSpPr>
        <p:spPr bwMode="auto">
          <a:xfrm>
            <a:off x="6705600" y="4359275"/>
            <a:ext cx="320675" cy="31908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solidFill>
                  <a:schemeClr val="tx2"/>
                </a:solidFill>
                <a:latin typeface="Times New Roman" charset="0"/>
                <a:sym typeface="Symbol" charset="0"/>
              </a:rPr>
              <a:t>1</a:t>
            </a:r>
          </a:p>
        </p:txBody>
      </p:sp>
      <p:sp>
        <p:nvSpPr>
          <p:cNvPr id="13331" name="Oval 31"/>
          <p:cNvSpPr>
            <a:spLocks noChangeArrowheads="1"/>
          </p:cNvSpPr>
          <p:nvPr/>
        </p:nvSpPr>
        <p:spPr bwMode="auto">
          <a:xfrm>
            <a:off x="8116888" y="4870450"/>
            <a:ext cx="319087" cy="32067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2</a:t>
            </a:r>
          </a:p>
        </p:txBody>
      </p:sp>
      <p:sp>
        <p:nvSpPr>
          <p:cNvPr id="13332" name="Oval 32"/>
          <p:cNvSpPr>
            <a:spLocks noChangeArrowheads="1"/>
          </p:cNvSpPr>
          <p:nvPr/>
        </p:nvSpPr>
        <p:spPr bwMode="auto">
          <a:xfrm>
            <a:off x="5753100" y="4870450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5</a:t>
            </a:r>
          </a:p>
        </p:txBody>
      </p:sp>
      <p:sp>
        <p:nvSpPr>
          <p:cNvPr id="13333" name="Oval 33"/>
          <p:cNvSpPr>
            <a:spLocks noChangeArrowheads="1"/>
          </p:cNvSpPr>
          <p:nvPr/>
        </p:nvSpPr>
        <p:spPr bwMode="auto">
          <a:xfrm>
            <a:off x="6340475" y="5365750"/>
            <a:ext cx="320675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7</a:t>
            </a:r>
          </a:p>
        </p:txBody>
      </p:sp>
      <p:cxnSp>
        <p:nvCxnSpPr>
          <p:cNvPr id="13334" name="AutoShape 37"/>
          <p:cNvCxnSpPr>
            <a:cxnSpLocks noChangeShapeType="1"/>
            <a:stCxn id="13330" idx="3"/>
            <a:endCxn id="13332" idx="7"/>
          </p:cNvCxnSpPr>
          <p:nvPr/>
        </p:nvCxnSpPr>
        <p:spPr bwMode="auto">
          <a:xfrm flipH="1">
            <a:off x="6026150" y="4651375"/>
            <a:ext cx="727075" cy="257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335" name="AutoShape 38"/>
          <p:cNvCxnSpPr>
            <a:cxnSpLocks noChangeShapeType="1"/>
            <a:stCxn id="13331" idx="1"/>
            <a:endCxn id="13330" idx="5"/>
          </p:cNvCxnSpPr>
          <p:nvPr/>
        </p:nvCxnSpPr>
        <p:spPr bwMode="auto">
          <a:xfrm flipH="1" flipV="1">
            <a:off x="6978650" y="4651375"/>
            <a:ext cx="1184275" cy="2476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336" name="AutoShape 40"/>
          <p:cNvCxnSpPr>
            <a:cxnSpLocks noChangeShapeType="1"/>
            <a:stCxn id="13340" idx="7"/>
            <a:endCxn id="13331" idx="3"/>
          </p:cNvCxnSpPr>
          <p:nvPr/>
        </p:nvCxnSpPr>
        <p:spPr bwMode="auto">
          <a:xfrm flipV="1">
            <a:off x="7896225" y="5162550"/>
            <a:ext cx="266700" cy="2317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337" name="AutoShape 43"/>
          <p:cNvCxnSpPr>
            <a:cxnSpLocks noChangeShapeType="1"/>
            <a:stCxn id="13339" idx="7"/>
            <a:endCxn id="13332" idx="3"/>
          </p:cNvCxnSpPr>
          <p:nvPr/>
        </p:nvCxnSpPr>
        <p:spPr bwMode="auto">
          <a:xfrm flipV="1">
            <a:off x="5438775" y="5153025"/>
            <a:ext cx="360363" cy="250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338" name="AutoShape 44"/>
          <p:cNvCxnSpPr>
            <a:cxnSpLocks noChangeShapeType="1"/>
            <a:stCxn id="13333" idx="1"/>
            <a:endCxn id="13332" idx="5"/>
          </p:cNvCxnSpPr>
          <p:nvPr/>
        </p:nvCxnSpPr>
        <p:spPr bwMode="auto">
          <a:xfrm flipH="1" flipV="1">
            <a:off x="6026150" y="5153025"/>
            <a:ext cx="361950" cy="250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3339" name="Oval 45"/>
          <p:cNvSpPr>
            <a:spLocks noChangeArrowheads="1"/>
          </p:cNvSpPr>
          <p:nvPr/>
        </p:nvSpPr>
        <p:spPr bwMode="auto">
          <a:xfrm>
            <a:off x="5165725" y="5365750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9</a:t>
            </a:r>
          </a:p>
        </p:txBody>
      </p:sp>
      <p:sp>
        <p:nvSpPr>
          <p:cNvPr id="13340" name="Oval 50"/>
          <p:cNvSpPr>
            <a:spLocks noChangeArrowheads="1"/>
          </p:cNvSpPr>
          <p:nvPr/>
        </p:nvSpPr>
        <p:spPr bwMode="auto">
          <a:xfrm>
            <a:off x="7623175" y="5365750"/>
            <a:ext cx="320675" cy="32067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6</a:t>
            </a:r>
          </a:p>
        </p:txBody>
      </p:sp>
      <p:sp>
        <p:nvSpPr>
          <p:cNvPr id="13341" name="Text Box 55"/>
          <p:cNvSpPr txBox="1">
            <a:spLocks noChangeArrowheads="1"/>
          </p:cNvSpPr>
          <p:nvPr/>
        </p:nvSpPr>
        <p:spPr bwMode="auto">
          <a:xfrm>
            <a:off x="7356475" y="5121275"/>
            <a:ext cx="303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i="1">
                <a:latin typeface="Times New Roman" charset="0"/>
              </a:rPr>
              <a:t>z</a:t>
            </a:r>
          </a:p>
        </p:txBody>
      </p:sp>
      <p:cxnSp>
        <p:nvCxnSpPr>
          <p:cNvPr id="13342" name="AutoShape 58"/>
          <p:cNvCxnSpPr>
            <a:cxnSpLocks noChangeShapeType="1"/>
            <a:stCxn id="13331" idx="0"/>
            <a:endCxn id="13330" idx="7"/>
          </p:cNvCxnSpPr>
          <p:nvPr/>
        </p:nvCxnSpPr>
        <p:spPr bwMode="auto">
          <a:xfrm rot="5400000" flipH="1">
            <a:off x="7395369" y="3969544"/>
            <a:ext cx="465137" cy="1298575"/>
          </a:xfrm>
          <a:prstGeom prst="curvedConnector3">
            <a:avLst>
              <a:gd name="adj1" fmla="val 125597"/>
            </a:avLst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343" name="AutoShape 59"/>
          <p:cNvCxnSpPr>
            <a:cxnSpLocks noChangeShapeType="1"/>
            <a:stCxn id="13331" idx="2"/>
            <a:endCxn id="13340" idx="1"/>
          </p:cNvCxnSpPr>
          <p:nvPr/>
        </p:nvCxnSpPr>
        <p:spPr bwMode="auto">
          <a:xfrm rot="10800000" flipV="1">
            <a:off x="7670800" y="5030788"/>
            <a:ext cx="427038" cy="363537"/>
          </a:xfrm>
          <a:prstGeom prst="curvedConnector2">
            <a:avLst/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344" name="AutoShape 60"/>
          <p:cNvCxnSpPr>
            <a:cxnSpLocks noChangeShapeType="1"/>
            <a:stCxn id="13319" idx="2"/>
            <a:endCxn id="13328" idx="0"/>
          </p:cNvCxnSpPr>
          <p:nvPr/>
        </p:nvCxnSpPr>
        <p:spPr bwMode="auto">
          <a:xfrm rot="10800000" flipV="1">
            <a:off x="3586163" y="5030788"/>
            <a:ext cx="314325" cy="315912"/>
          </a:xfrm>
          <a:prstGeom prst="curvedConnector2">
            <a:avLst/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3345" name="Date Placeholder 3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  <p:extLst>
      <p:ext uri="{BB962C8B-B14F-4D97-AF65-F5344CB8AC3E}">
        <p14:creationId xmlns:p14="http://schemas.microsoft.com/office/powerpoint/2010/main" val="1365760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What is Priority Queues?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3807A9-7757-446B-AC43-855EE4332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42"/>
          <a:stretch/>
        </p:blipFill>
        <p:spPr>
          <a:xfrm>
            <a:off x="792944" y="1790700"/>
            <a:ext cx="755811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01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Heaps</a:t>
            </a:r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A2CFF4A9-D6CE-F44A-B392-C6F40B9F64CA}" type="slidenum">
              <a:rPr lang="en-US" sz="1400"/>
              <a:pPr eaLnBrk="1" hangingPunct="1"/>
              <a:t>70</a:t>
            </a:fld>
            <a:endParaRPr lang="en-US" sz="1400"/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Tahoma" charset="0"/>
              </a:rPr>
              <a:t>Removal from a Heap</a:t>
            </a:r>
          </a:p>
        </p:txBody>
      </p:sp>
      <p:sp>
        <p:nvSpPr>
          <p:cNvPr id="1434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3886200" cy="45720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Tahoma" charset="0"/>
              </a:rPr>
              <a:t>Method </a:t>
            </a:r>
            <a:r>
              <a:rPr lang="en-US" sz="2400" i="1" dirty="0" err="1">
                <a:latin typeface="Tahoma" charset="0"/>
              </a:rPr>
              <a:t>removeMin</a:t>
            </a:r>
            <a:r>
              <a:rPr lang="en-US" sz="2400" dirty="0">
                <a:latin typeface="Tahoma" charset="0"/>
              </a:rPr>
              <a:t> of the priority queue ADT corresponds to the </a:t>
            </a:r>
            <a:r>
              <a:rPr lang="en-US" sz="2400" b="1" dirty="0">
                <a:latin typeface="Tahoma" charset="0"/>
              </a:rPr>
              <a:t>removal of the root key from the heap</a:t>
            </a:r>
          </a:p>
          <a:p>
            <a:pPr eaLnBrk="1" hangingPunct="1"/>
            <a:r>
              <a:rPr lang="en-US" sz="2400" dirty="0">
                <a:latin typeface="Tahoma" charset="0"/>
              </a:rPr>
              <a:t>The removal algorithm consists of three steps</a:t>
            </a:r>
          </a:p>
          <a:p>
            <a:pPr lvl="1" eaLnBrk="1" hangingPunct="1"/>
            <a:r>
              <a:rPr lang="en-US" sz="2000" dirty="0">
                <a:latin typeface="Tahoma" charset="0"/>
              </a:rPr>
              <a:t>Replace the root key with the key of the last node </a:t>
            </a:r>
            <a:r>
              <a:rPr lang="en-US" sz="2000" b="1" i="1" dirty="0">
                <a:latin typeface="Times New Roman" charset="0"/>
              </a:rPr>
              <a:t>w</a:t>
            </a:r>
            <a:endParaRPr lang="en-US" sz="2000" dirty="0">
              <a:latin typeface="Tahoma" charset="0"/>
            </a:endParaRPr>
          </a:p>
          <a:p>
            <a:pPr lvl="1" eaLnBrk="1" hangingPunct="1"/>
            <a:r>
              <a:rPr lang="en-US" sz="2000" dirty="0">
                <a:latin typeface="Tahoma" charset="0"/>
              </a:rPr>
              <a:t>Remove </a:t>
            </a:r>
            <a:r>
              <a:rPr lang="en-US" sz="2000" b="1" i="1" dirty="0">
                <a:latin typeface="Times New Roman" charset="0"/>
              </a:rPr>
              <a:t>w</a:t>
            </a:r>
            <a:r>
              <a:rPr lang="en-US" sz="2000" dirty="0">
                <a:latin typeface="Tahoma" charset="0"/>
              </a:rPr>
              <a:t> </a:t>
            </a:r>
          </a:p>
          <a:p>
            <a:pPr lvl="1" eaLnBrk="1" hangingPunct="1"/>
            <a:r>
              <a:rPr lang="en-US" sz="2000" dirty="0">
                <a:latin typeface="Tahoma" charset="0"/>
              </a:rPr>
              <a:t>Restore the heap-order property (discussed next)</a:t>
            </a:r>
          </a:p>
        </p:txBody>
      </p:sp>
      <p:sp>
        <p:nvSpPr>
          <p:cNvPr id="14342" name="Oval 5"/>
          <p:cNvSpPr>
            <a:spLocks noChangeArrowheads="1"/>
          </p:cNvSpPr>
          <p:nvPr/>
        </p:nvSpPr>
        <p:spPr bwMode="auto">
          <a:xfrm>
            <a:off x="6589713" y="1752600"/>
            <a:ext cx="320675" cy="31908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2</a:t>
            </a:r>
          </a:p>
        </p:txBody>
      </p:sp>
      <p:sp>
        <p:nvSpPr>
          <p:cNvPr id="14343" name="Oval 6"/>
          <p:cNvSpPr>
            <a:spLocks noChangeArrowheads="1"/>
          </p:cNvSpPr>
          <p:nvPr/>
        </p:nvSpPr>
        <p:spPr bwMode="auto">
          <a:xfrm>
            <a:off x="7400925" y="2263775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6</a:t>
            </a:r>
          </a:p>
        </p:txBody>
      </p:sp>
      <p:sp>
        <p:nvSpPr>
          <p:cNvPr id="14344" name="Oval 7"/>
          <p:cNvSpPr>
            <a:spLocks noChangeArrowheads="1"/>
          </p:cNvSpPr>
          <p:nvPr/>
        </p:nvSpPr>
        <p:spPr bwMode="auto">
          <a:xfrm>
            <a:off x="5637213" y="2263775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5</a:t>
            </a:r>
          </a:p>
        </p:txBody>
      </p:sp>
      <p:sp>
        <p:nvSpPr>
          <p:cNvPr id="14345" name="Oval 8"/>
          <p:cNvSpPr>
            <a:spLocks noChangeArrowheads="1"/>
          </p:cNvSpPr>
          <p:nvPr/>
        </p:nvSpPr>
        <p:spPr bwMode="auto">
          <a:xfrm>
            <a:off x="6224588" y="2774950"/>
            <a:ext cx="320675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solidFill>
                  <a:schemeClr val="tx2"/>
                </a:solidFill>
                <a:latin typeface="Times New Roman" charset="0"/>
                <a:sym typeface="Symbol" charset="0"/>
              </a:rPr>
              <a:t>7</a:t>
            </a:r>
          </a:p>
        </p:txBody>
      </p:sp>
      <p:cxnSp>
        <p:nvCxnSpPr>
          <p:cNvPr id="14346" name="AutoShape 13"/>
          <p:cNvCxnSpPr>
            <a:cxnSpLocks noChangeShapeType="1"/>
            <a:stCxn id="14342" idx="3"/>
            <a:endCxn id="14344" idx="7"/>
          </p:cNvCxnSpPr>
          <p:nvPr/>
        </p:nvCxnSpPr>
        <p:spPr bwMode="auto">
          <a:xfrm flipH="1">
            <a:off x="5910263" y="2033588"/>
            <a:ext cx="727075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347" name="AutoShape 14"/>
          <p:cNvCxnSpPr>
            <a:cxnSpLocks noChangeShapeType="1"/>
            <a:stCxn id="14343" idx="1"/>
            <a:endCxn id="14342" idx="5"/>
          </p:cNvCxnSpPr>
          <p:nvPr/>
        </p:nvCxnSpPr>
        <p:spPr bwMode="auto">
          <a:xfrm flipH="1" flipV="1">
            <a:off x="6862763" y="2033588"/>
            <a:ext cx="584200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348" name="AutoShape 19"/>
          <p:cNvCxnSpPr>
            <a:cxnSpLocks noChangeShapeType="1"/>
            <a:stCxn id="14350" idx="7"/>
            <a:endCxn id="14344" idx="3"/>
          </p:cNvCxnSpPr>
          <p:nvPr/>
        </p:nvCxnSpPr>
        <p:spPr bwMode="auto">
          <a:xfrm flipV="1">
            <a:off x="5322888" y="2544763"/>
            <a:ext cx="360362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AutoShape 20"/>
          <p:cNvCxnSpPr>
            <a:cxnSpLocks noChangeShapeType="1"/>
            <a:stCxn id="14345" idx="1"/>
            <a:endCxn id="14344" idx="5"/>
          </p:cNvCxnSpPr>
          <p:nvPr/>
        </p:nvCxnSpPr>
        <p:spPr bwMode="auto">
          <a:xfrm flipH="1" flipV="1">
            <a:off x="5910263" y="2544763"/>
            <a:ext cx="361950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4350" name="Oval 21"/>
          <p:cNvSpPr>
            <a:spLocks noChangeArrowheads="1"/>
          </p:cNvSpPr>
          <p:nvPr/>
        </p:nvSpPr>
        <p:spPr bwMode="auto">
          <a:xfrm>
            <a:off x="5049838" y="2774950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9</a:t>
            </a:r>
          </a:p>
        </p:txBody>
      </p:sp>
      <p:sp>
        <p:nvSpPr>
          <p:cNvPr id="14351" name="Freeform 26"/>
          <p:cNvSpPr>
            <a:spLocks/>
          </p:cNvSpPr>
          <p:nvPr/>
        </p:nvSpPr>
        <p:spPr bwMode="auto">
          <a:xfrm>
            <a:off x="6553200" y="2979738"/>
            <a:ext cx="895350" cy="411162"/>
          </a:xfrm>
          <a:custGeom>
            <a:avLst/>
            <a:gdLst>
              <a:gd name="T0" fmla="*/ 564 w 564"/>
              <a:gd name="T1" fmla="*/ 259 h 259"/>
              <a:gd name="T2" fmla="*/ 324 w 564"/>
              <a:gd name="T3" fmla="*/ 43 h 259"/>
              <a:gd name="T4" fmla="*/ 0 w 564"/>
              <a:gd name="T5" fmla="*/ 1 h 259"/>
              <a:gd name="T6" fmla="*/ 0 60000 65536"/>
              <a:gd name="T7" fmla="*/ 0 60000 65536"/>
              <a:gd name="T8" fmla="*/ 0 60000 65536"/>
              <a:gd name="T9" fmla="*/ 0 w 564"/>
              <a:gd name="T10" fmla="*/ 0 h 259"/>
              <a:gd name="T11" fmla="*/ 564 w 564"/>
              <a:gd name="T12" fmla="*/ 259 h 25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4" h="259">
                <a:moveTo>
                  <a:pt x="564" y="259"/>
                </a:moveTo>
                <a:cubicBezTo>
                  <a:pt x="525" y="223"/>
                  <a:pt x="418" y="86"/>
                  <a:pt x="324" y="43"/>
                </a:cubicBezTo>
                <a:cubicBezTo>
                  <a:pt x="230" y="0"/>
                  <a:pt x="67" y="10"/>
                  <a:pt x="0" y="1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2" name="Text Box 27"/>
          <p:cNvSpPr txBox="1">
            <a:spLocks noChangeArrowheads="1"/>
          </p:cNvSpPr>
          <p:nvPr/>
        </p:nvSpPr>
        <p:spPr bwMode="auto">
          <a:xfrm>
            <a:off x="6781800" y="3413125"/>
            <a:ext cx="1206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/>
              <a:t>last node</a:t>
            </a:r>
          </a:p>
        </p:txBody>
      </p:sp>
      <p:sp>
        <p:nvSpPr>
          <p:cNvPr id="14353" name="Text Box 53"/>
          <p:cNvSpPr txBox="1">
            <a:spLocks noChangeArrowheads="1"/>
          </p:cNvSpPr>
          <p:nvPr/>
        </p:nvSpPr>
        <p:spPr bwMode="auto">
          <a:xfrm>
            <a:off x="6435725" y="246697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i="1">
                <a:latin typeface="Times New Roman" charset="0"/>
              </a:rPr>
              <a:t>w</a:t>
            </a:r>
          </a:p>
        </p:txBody>
      </p:sp>
      <p:sp>
        <p:nvSpPr>
          <p:cNvPr id="14354" name="Oval 56"/>
          <p:cNvSpPr>
            <a:spLocks noChangeArrowheads="1"/>
          </p:cNvSpPr>
          <p:nvPr/>
        </p:nvSpPr>
        <p:spPr bwMode="auto">
          <a:xfrm>
            <a:off x="6513513" y="4038600"/>
            <a:ext cx="320675" cy="31908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solidFill>
                  <a:schemeClr val="tx2"/>
                </a:solidFill>
                <a:latin typeface="Times New Roman" charset="0"/>
                <a:sym typeface="Symbol" charset="0"/>
              </a:rPr>
              <a:t>7</a:t>
            </a:r>
          </a:p>
        </p:txBody>
      </p:sp>
      <p:sp>
        <p:nvSpPr>
          <p:cNvPr id="14355" name="Oval 57"/>
          <p:cNvSpPr>
            <a:spLocks noChangeArrowheads="1"/>
          </p:cNvSpPr>
          <p:nvPr/>
        </p:nvSpPr>
        <p:spPr bwMode="auto">
          <a:xfrm>
            <a:off x="7324725" y="4549775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6</a:t>
            </a:r>
          </a:p>
        </p:txBody>
      </p:sp>
      <p:sp>
        <p:nvSpPr>
          <p:cNvPr id="14356" name="Oval 58"/>
          <p:cNvSpPr>
            <a:spLocks noChangeArrowheads="1"/>
          </p:cNvSpPr>
          <p:nvPr/>
        </p:nvSpPr>
        <p:spPr bwMode="auto">
          <a:xfrm>
            <a:off x="5561013" y="4549775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5</a:t>
            </a:r>
          </a:p>
        </p:txBody>
      </p:sp>
      <p:cxnSp>
        <p:nvCxnSpPr>
          <p:cNvPr id="14357" name="AutoShape 64"/>
          <p:cNvCxnSpPr>
            <a:cxnSpLocks noChangeShapeType="1"/>
            <a:stCxn id="14354" idx="3"/>
            <a:endCxn id="14356" idx="7"/>
          </p:cNvCxnSpPr>
          <p:nvPr/>
        </p:nvCxnSpPr>
        <p:spPr bwMode="auto">
          <a:xfrm flipH="1">
            <a:off x="5834063" y="4330700"/>
            <a:ext cx="727075" cy="257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358" name="AutoShape 65"/>
          <p:cNvCxnSpPr>
            <a:cxnSpLocks noChangeShapeType="1"/>
            <a:stCxn id="14355" idx="1"/>
            <a:endCxn id="14354" idx="5"/>
          </p:cNvCxnSpPr>
          <p:nvPr/>
        </p:nvCxnSpPr>
        <p:spPr bwMode="auto">
          <a:xfrm flipH="1" flipV="1">
            <a:off x="6786563" y="4330700"/>
            <a:ext cx="584200" cy="257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359" name="AutoShape 70"/>
          <p:cNvCxnSpPr>
            <a:cxnSpLocks noChangeShapeType="1"/>
            <a:stCxn id="14361" idx="7"/>
            <a:endCxn id="14356" idx="3"/>
          </p:cNvCxnSpPr>
          <p:nvPr/>
        </p:nvCxnSpPr>
        <p:spPr bwMode="auto">
          <a:xfrm flipV="1">
            <a:off x="5246688" y="4830763"/>
            <a:ext cx="360362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360" name="AutoShape 71"/>
          <p:cNvCxnSpPr>
            <a:cxnSpLocks noChangeShapeType="1"/>
            <a:stCxn id="14363" idx="0"/>
            <a:endCxn id="14356" idx="5"/>
          </p:cNvCxnSpPr>
          <p:nvPr/>
        </p:nvCxnSpPr>
        <p:spPr bwMode="auto">
          <a:xfrm flipH="1" flipV="1">
            <a:off x="5834063" y="4832350"/>
            <a:ext cx="376237" cy="22225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4361" name="Oval 72"/>
          <p:cNvSpPr>
            <a:spLocks noChangeArrowheads="1"/>
          </p:cNvSpPr>
          <p:nvPr/>
        </p:nvSpPr>
        <p:spPr bwMode="auto">
          <a:xfrm>
            <a:off x="4973638" y="5060950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9</a:t>
            </a:r>
          </a:p>
        </p:txBody>
      </p:sp>
      <p:sp>
        <p:nvSpPr>
          <p:cNvPr id="14362" name="Text Box 79"/>
          <p:cNvSpPr txBox="1">
            <a:spLocks noChangeArrowheads="1"/>
          </p:cNvSpPr>
          <p:nvPr/>
        </p:nvSpPr>
        <p:spPr bwMode="auto">
          <a:xfrm>
            <a:off x="6172200" y="466725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i="1">
                <a:latin typeface="Times New Roman" charset="0"/>
              </a:rPr>
              <a:t>w</a:t>
            </a:r>
          </a:p>
        </p:txBody>
      </p:sp>
      <p:sp>
        <p:nvSpPr>
          <p:cNvPr id="14363" name="Rectangle 80"/>
          <p:cNvSpPr>
            <a:spLocks noChangeAspect="1" noChangeArrowheads="1"/>
          </p:cNvSpPr>
          <p:nvPr/>
        </p:nvSpPr>
        <p:spPr bwMode="auto">
          <a:xfrm>
            <a:off x="6094413" y="5064125"/>
            <a:ext cx="230187" cy="231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4364" name="Freeform 81"/>
          <p:cNvSpPr>
            <a:spLocks/>
          </p:cNvSpPr>
          <p:nvPr/>
        </p:nvSpPr>
        <p:spPr bwMode="auto">
          <a:xfrm>
            <a:off x="5334000" y="5281613"/>
            <a:ext cx="895350" cy="411162"/>
          </a:xfrm>
          <a:custGeom>
            <a:avLst/>
            <a:gdLst>
              <a:gd name="T0" fmla="*/ 564 w 564"/>
              <a:gd name="T1" fmla="*/ 259 h 259"/>
              <a:gd name="T2" fmla="*/ 324 w 564"/>
              <a:gd name="T3" fmla="*/ 43 h 259"/>
              <a:gd name="T4" fmla="*/ 0 w 564"/>
              <a:gd name="T5" fmla="*/ 1 h 259"/>
              <a:gd name="T6" fmla="*/ 0 60000 65536"/>
              <a:gd name="T7" fmla="*/ 0 60000 65536"/>
              <a:gd name="T8" fmla="*/ 0 60000 65536"/>
              <a:gd name="T9" fmla="*/ 0 w 564"/>
              <a:gd name="T10" fmla="*/ 0 h 259"/>
              <a:gd name="T11" fmla="*/ 564 w 564"/>
              <a:gd name="T12" fmla="*/ 259 h 25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4" h="259">
                <a:moveTo>
                  <a:pt x="564" y="259"/>
                </a:moveTo>
                <a:cubicBezTo>
                  <a:pt x="525" y="223"/>
                  <a:pt x="418" y="86"/>
                  <a:pt x="324" y="43"/>
                </a:cubicBezTo>
                <a:cubicBezTo>
                  <a:pt x="230" y="0"/>
                  <a:pt x="67" y="10"/>
                  <a:pt x="0" y="1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5" name="Text Box 82"/>
          <p:cNvSpPr txBox="1">
            <a:spLocks noChangeArrowheads="1"/>
          </p:cNvSpPr>
          <p:nvPr/>
        </p:nvSpPr>
        <p:spPr bwMode="auto">
          <a:xfrm>
            <a:off x="5292725" y="5715000"/>
            <a:ext cx="1749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/>
              <a:t>new last node</a:t>
            </a:r>
          </a:p>
        </p:txBody>
      </p:sp>
      <p:sp>
        <p:nvSpPr>
          <p:cNvPr id="14366" name="Date Placeholder 29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  <p:extLst>
      <p:ext uri="{BB962C8B-B14F-4D97-AF65-F5344CB8AC3E}">
        <p14:creationId xmlns:p14="http://schemas.microsoft.com/office/powerpoint/2010/main" val="38574417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Heaps</a:t>
            </a:r>
          </a:p>
        </p:txBody>
      </p:sp>
      <p:sp>
        <p:nvSpPr>
          <p:cNvPr id="153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5C47FCB3-5C63-B44F-B86D-21D925EC2AE5}" type="slidenum">
              <a:rPr lang="en-US" sz="1400"/>
              <a:pPr eaLnBrk="1" hangingPunct="1"/>
              <a:t>71</a:t>
            </a:fld>
            <a:endParaRPr lang="en-US" sz="1400"/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Downheap</a:t>
            </a:r>
          </a:p>
        </p:txBody>
      </p:sp>
      <p:sp>
        <p:nvSpPr>
          <p:cNvPr id="1536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1600200"/>
            <a:ext cx="8001000" cy="24384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Tahoma" charset="0"/>
              </a:rPr>
              <a:t>After replacing the root key with the key </a:t>
            </a:r>
            <a:r>
              <a:rPr lang="en-US" sz="2000" b="1" i="1" dirty="0">
                <a:latin typeface="Times New Roman" charset="0"/>
              </a:rPr>
              <a:t>k</a:t>
            </a:r>
            <a:r>
              <a:rPr lang="en-US" sz="2000" dirty="0">
                <a:latin typeface="Tahoma" charset="0"/>
              </a:rPr>
              <a:t> of the last node, the heap-order property may be violated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Algorithm </a:t>
            </a:r>
            <a:r>
              <a:rPr lang="en-US" sz="2000" b="1" dirty="0" err="1">
                <a:latin typeface="Tahoma" charset="0"/>
              </a:rPr>
              <a:t>downheap</a:t>
            </a:r>
            <a:r>
              <a:rPr lang="en-US" sz="2000" dirty="0">
                <a:latin typeface="Tahoma" charset="0"/>
              </a:rPr>
              <a:t> restores the heap-order property by </a:t>
            </a:r>
            <a:r>
              <a:rPr lang="en-US" sz="2000" b="1" dirty="0">
                <a:latin typeface="Tahoma" charset="0"/>
              </a:rPr>
              <a:t>swapping key </a:t>
            </a:r>
            <a:r>
              <a:rPr lang="en-US" sz="2000" b="1" i="1" dirty="0">
                <a:latin typeface="Times New Roman" charset="0"/>
              </a:rPr>
              <a:t>k</a:t>
            </a:r>
            <a:r>
              <a:rPr lang="en-US" sz="2000" b="1" dirty="0">
                <a:latin typeface="Tahoma" charset="0"/>
              </a:rPr>
              <a:t> along a downward path from the root</a:t>
            </a:r>
          </a:p>
          <a:p>
            <a:pPr eaLnBrk="1" hangingPunct="1"/>
            <a:r>
              <a:rPr lang="en-US" sz="2000" b="1" dirty="0" err="1">
                <a:latin typeface="Tahoma" charset="0"/>
              </a:rPr>
              <a:t>Downheap</a:t>
            </a:r>
            <a:r>
              <a:rPr lang="en-US" sz="2000" dirty="0">
                <a:latin typeface="Tahoma" charset="0"/>
              </a:rPr>
              <a:t> terminates when key </a:t>
            </a:r>
            <a:r>
              <a:rPr lang="en-US" sz="2000" b="1" i="1" dirty="0">
                <a:latin typeface="Times New Roman" charset="0"/>
              </a:rPr>
              <a:t>k</a:t>
            </a:r>
            <a:r>
              <a:rPr lang="en-US" sz="2000" dirty="0">
                <a:latin typeface="Tahoma" charset="0"/>
              </a:rPr>
              <a:t> reaches a leaf or a node whose children have keys greater than or equal to </a:t>
            </a:r>
            <a:r>
              <a:rPr lang="en-US" sz="2000" b="1" i="1" dirty="0">
                <a:latin typeface="Times New Roman" charset="0"/>
              </a:rPr>
              <a:t>k</a:t>
            </a:r>
            <a:r>
              <a:rPr lang="en-US" sz="2000" dirty="0">
                <a:latin typeface="Tahoma" charset="0"/>
              </a:rPr>
              <a:t> 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Since a heap has height </a:t>
            </a:r>
            <a:r>
              <a:rPr lang="en-US" sz="2000" b="1" i="1" dirty="0">
                <a:latin typeface="Times New Roman" charset="0"/>
              </a:rPr>
              <a:t>O</a:t>
            </a:r>
            <a:r>
              <a:rPr lang="en-US" sz="2000" dirty="0">
                <a:latin typeface="Times New Roman" charset="0"/>
              </a:rPr>
              <a:t>(log </a:t>
            </a:r>
            <a:r>
              <a:rPr lang="en-US" sz="2000" b="1" i="1" dirty="0">
                <a:latin typeface="Times New Roman" charset="0"/>
              </a:rPr>
              <a:t>n</a:t>
            </a:r>
            <a:r>
              <a:rPr lang="en-US" sz="2000" dirty="0">
                <a:latin typeface="Times New Roman" charset="0"/>
              </a:rPr>
              <a:t>)</a:t>
            </a:r>
            <a:r>
              <a:rPr lang="en-US" sz="2000" dirty="0">
                <a:latin typeface="Tahoma" charset="0"/>
              </a:rPr>
              <a:t>, </a:t>
            </a:r>
            <a:r>
              <a:rPr lang="en-US" sz="2000" b="1" dirty="0" err="1">
                <a:latin typeface="Tahoma" charset="0"/>
              </a:rPr>
              <a:t>downheap</a:t>
            </a:r>
            <a:r>
              <a:rPr lang="en-US" sz="2000" dirty="0">
                <a:latin typeface="Tahoma" charset="0"/>
              </a:rPr>
              <a:t> runs in </a:t>
            </a:r>
            <a:r>
              <a:rPr lang="en-US" sz="2000" b="1" i="1" dirty="0">
                <a:latin typeface="Times New Roman" charset="0"/>
              </a:rPr>
              <a:t>O</a:t>
            </a:r>
            <a:r>
              <a:rPr lang="en-US" sz="2000" dirty="0">
                <a:latin typeface="Times New Roman" charset="0"/>
              </a:rPr>
              <a:t>(log </a:t>
            </a:r>
            <a:r>
              <a:rPr lang="en-US" sz="2000" b="1" i="1" dirty="0">
                <a:latin typeface="Times New Roman" charset="0"/>
              </a:rPr>
              <a:t>n</a:t>
            </a:r>
            <a:r>
              <a:rPr lang="en-US" sz="2000" dirty="0">
                <a:latin typeface="Times New Roman" charset="0"/>
              </a:rPr>
              <a:t>)</a:t>
            </a:r>
            <a:r>
              <a:rPr lang="en-US" sz="2000" dirty="0">
                <a:latin typeface="Tahoma" charset="0"/>
              </a:rPr>
              <a:t> time</a:t>
            </a:r>
          </a:p>
        </p:txBody>
      </p:sp>
      <p:sp>
        <p:nvSpPr>
          <p:cNvPr id="15366" name="Oval 22"/>
          <p:cNvSpPr>
            <a:spLocks noChangeArrowheads="1"/>
          </p:cNvSpPr>
          <p:nvPr/>
        </p:nvSpPr>
        <p:spPr bwMode="auto">
          <a:xfrm>
            <a:off x="2779713" y="4291013"/>
            <a:ext cx="320675" cy="3190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solidFill>
                  <a:schemeClr val="tx2"/>
                </a:solidFill>
                <a:latin typeface="Times New Roman" charset="0"/>
                <a:sym typeface="Symbol" charset="0"/>
              </a:rPr>
              <a:t>7</a:t>
            </a:r>
          </a:p>
        </p:txBody>
      </p:sp>
      <p:sp>
        <p:nvSpPr>
          <p:cNvPr id="15367" name="Oval 23"/>
          <p:cNvSpPr>
            <a:spLocks noChangeArrowheads="1"/>
          </p:cNvSpPr>
          <p:nvPr/>
        </p:nvSpPr>
        <p:spPr bwMode="auto">
          <a:xfrm>
            <a:off x="3590925" y="4802188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6</a:t>
            </a:r>
          </a:p>
        </p:txBody>
      </p:sp>
      <p:sp>
        <p:nvSpPr>
          <p:cNvPr id="15368" name="Oval 24"/>
          <p:cNvSpPr>
            <a:spLocks noChangeArrowheads="1"/>
          </p:cNvSpPr>
          <p:nvPr/>
        </p:nvSpPr>
        <p:spPr bwMode="auto">
          <a:xfrm>
            <a:off x="1827213" y="4802188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5</a:t>
            </a:r>
          </a:p>
        </p:txBody>
      </p:sp>
      <p:cxnSp>
        <p:nvCxnSpPr>
          <p:cNvPr id="15369" name="AutoShape 27"/>
          <p:cNvCxnSpPr>
            <a:cxnSpLocks noChangeShapeType="1"/>
            <a:stCxn id="15366" idx="3"/>
            <a:endCxn id="15368" idx="7"/>
          </p:cNvCxnSpPr>
          <p:nvPr/>
        </p:nvCxnSpPr>
        <p:spPr bwMode="auto">
          <a:xfrm flipH="1">
            <a:off x="2100263" y="4583113"/>
            <a:ext cx="727075" cy="257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5370" name="AutoShape 28"/>
          <p:cNvCxnSpPr>
            <a:cxnSpLocks noChangeShapeType="1"/>
            <a:stCxn id="15367" idx="1"/>
            <a:endCxn id="15366" idx="5"/>
          </p:cNvCxnSpPr>
          <p:nvPr/>
        </p:nvCxnSpPr>
        <p:spPr bwMode="auto">
          <a:xfrm flipH="1" flipV="1">
            <a:off x="3052763" y="4583113"/>
            <a:ext cx="584200" cy="257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AutoShape 31"/>
          <p:cNvCxnSpPr>
            <a:cxnSpLocks noChangeShapeType="1"/>
            <a:stCxn id="15373" idx="7"/>
            <a:endCxn id="15368" idx="3"/>
          </p:cNvCxnSpPr>
          <p:nvPr/>
        </p:nvCxnSpPr>
        <p:spPr bwMode="auto">
          <a:xfrm flipV="1">
            <a:off x="1512888" y="5084763"/>
            <a:ext cx="360362" cy="2667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5372" name="AutoShape 32"/>
          <p:cNvCxnSpPr>
            <a:cxnSpLocks noChangeShapeType="1"/>
            <a:stCxn id="15375" idx="0"/>
            <a:endCxn id="15368" idx="5"/>
          </p:cNvCxnSpPr>
          <p:nvPr/>
        </p:nvCxnSpPr>
        <p:spPr bwMode="auto">
          <a:xfrm flipH="1" flipV="1">
            <a:off x="2100263" y="5084763"/>
            <a:ext cx="376237" cy="22225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5373" name="Oval 33"/>
          <p:cNvSpPr>
            <a:spLocks noChangeArrowheads="1"/>
          </p:cNvSpPr>
          <p:nvPr/>
        </p:nvSpPr>
        <p:spPr bwMode="auto">
          <a:xfrm>
            <a:off x="1239838" y="5313363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9</a:t>
            </a:r>
          </a:p>
        </p:txBody>
      </p:sp>
      <p:sp>
        <p:nvSpPr>
          <p:cNvPr id="15374" name="Text Box 38"/>
          <p:cNvSpPr txBox="1">
            <a:spLocks noChangeArrowheads="1"/>
          </p:cNvSpPr>
          <p:nvPr/>
        </p:nvSpPr>
        <p:spPr bwMode="auto">
          <a:xfrm>
            <a:off x="2438400" y="49196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i="1">
                <a:latin typeface="Times New Roman" charset="0"/>
              </a:rPr>
              <a:t>w</a:t>
            </a:r>
          </a:p>
        </p:txBody>
      </p:sp>
      <p:sp>
        <p:nvSpPr>
          <p:cNvPr id="15375" name="Rectangle 39"/>
          <p:cNvSpPr>
            <a:spLocks noChangeAspect="1" noChangeArrowheads="1"/>
          </p:cNvSpPr>
          <p:nvPr/>
        </p:nvSpPr>
        <p:spPr bwMode="auto">
          <a:xfrm>
            <a:off x="2360613" y="5316538"/>
            <a:ext cx="230187" cy="231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376" name="Oval 4"/>
          <p:cNvSpPr>
            <a:spLocks noChangeArrowheads="1"/>
          </p:cNvSpPr>
          <p:nvPr/>
        </p:nvSpPr>
        <p:spPr bwMode="auto">
          <a:xfrm>
            <a:off x="6894513" y="4291013"/>
            <a:ext cx="320675" cy="3190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5</a:t>
            </a:r>
          </a:p>
        </p:txBody>
      </p:sp>
      <p:sp>
        <p:nvSpPr>
          <p:cNvPr id="15377" name="Oval 5"/>
          <p:cNvSpPr>
            <a:spLocks noChangeArrowheads="1"/>
          </p:cNvSpPr>
          <p:nvPr/>
        </p:nvSpPr>
        <p:spPr bwMode="auto">
          <a:xfrm>
            <a:off x="7705725" y="4802188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6</a:t>
            </a:r>
          </a:p>
        </p:txBody>
      </p:sp>
      <p:sp>
        <p:nvSpPr>
          <p:cNvPr id="15378" name="Oval 6"/>
          <p:cNvSpPr>
            <a:spLocks noChangeArrowheads="1"/>
          </p:cNvSpPr>
          <p:nvPr/>
        </p:nvSpPr>
        <p:spPr bwMode="auto">
          <a:xfrm>
            <a:off x="5942013" y="4802188"/>
            <a:ext cx="319087" cy="32067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solidFill>
                  <a:schemeClr val="tx2"/>
                </a:solidFill>
                <a:latin typeface="Times New Roman" charset="0"/>
                <a:sym typeface="Symbol" charset="0"/>
              </a:rPr>
              <a:t>7</a:t>
            </a:r>
          </a:p>
        </p:txBody>
      </p:sp>
      <p:cxnSp>
        <p:nvCxnSpPr>
          <p:cNvPr id="15379" name="AutoShape 9"/>
          <p:cNvCxnSpPr>
            <a:cxnSpLocks noChangeShapeType="1"/>
            <a:stCxn id="15376" idx="3"/>
            <a:endCxn id="15378" idx="7"/>
          </p:cNvCxnSpPr>
          <p:nvPr/>
        </p:nvCxnSpPr>
        <p:spPr bwMode="auto">
          <a:xfrm flipH="1">
            <a:off x="6215063" y="4583113"/>
            <a:ext cx="727075" cy="2476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5380" name="AutoShape 10"/>
          <p:cNvCxnSpPr>
            <a:cxnSpLocks noChangeShapeType="1"/>
            <a:stCxn id="15377" idx="1"/>
            <a:endCxn id="15376" idx="5"/>
          </p:cNvCxnSpPr>
          <p:nvPr/>
        </p:nvCxnSpPr>
        <p:spPr bwMode="auto">
          <a:xfrm flipH="1" flipV="1">
            <a:off x="7167563" y="4583113"/>
            <a:ext cx="584200" cy="257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5381" name="AutoShape 13"/>
          <p:cNvCxnSpPr>
            <a:cxnSpLocks noChangeShapeType="1"/>
            <a:stCxn id="15383" idx="7"/>
            <a:endCxn id="15378" idx="3"/>
          </p:cNvCxnSpPr>
          <p:nvPr/>
        </p:nvCxnSpPr>
        <p:spPr bwMode="auto">
          <a:xfrm flipV="1">
            <a:off x="5627688" y="5094288"/>
            <a:ext cx="360362" cy="257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5382" name="AutoShape 14"/>
          <p:cNvCxnSpPr>
            <a:cxnSpLocks noChangeShapeType="1"/>
            <a:stCxn id="15385" idx="0"/>
            <a:endCxn id="15378" idx="5"/>
          </p:cNvCxnSpPr>
          <p:nvPr/>
        </p:nvCxnSpPr>
        <p:spPr bwMode="auto">
          <a:xfrm flipH="1" flipV="1">
            <a:off x="6215063" y="5094288"/>
            <a:ext cx="376237" cy="212725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5383" name="Oval 15"/>
          <p:cNvSpPr>
            <a:spLocks noChangeArrowheads="1"/>
          </p:cNvSpPr>
          <p:nvPr/>
        </p:nvSpPr>
        <p:spPr bwMode="auto">
          <a:xfrm>
            <a:off x="5354638" y="5313363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9</a:t>
            </a:r>
          </a:p>
        </p:txBody>
      </p:sp>
      <p:sp>
        <p:nvSpPr>
          <p:cNvPr id="15384" name="Text Box 20"/>
          <p:cNvSpPr txBox="1">
            <a:spLocks noChangeArrowheads="1"/>
          </p:cNvSpPr>
          <p:nvPr/>
        </p:nvSpPr>
        <p:spPr bwMode="auto">
          <a:xfrm>
            <a:off x="6553200" y="49196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i="1">
                <a:latin typeface="Times New Roman" charset="0"/>
              </a:rPr>
              <a:t>w</a:t>
            </a:r>
          </a:p>
        </p:txBody>
      </p:sp>
      <p:sp>
        <p:nvSpPr>
          <p:cNvPr id="15385" name="Rectangle 21"/>
          <p:cNvSpPr>
            <a:spLocks noChangeAspect="1" noChangeArrowheads="1"/>
          </p:cNvSpPr>
          <p:nvPr/>
        </p:nvSpPr>
        <p:spPr bwMode="auto">
          <a:xfrm>
            <a:off x="6475413" y="5316538"/>
            <a:ext cx="230187" cy="231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cxnSp>
        <p:nvCxnSpPr>
          <p:cNvPr id="15386" name="AutoShape 40"/>
          <p:cNvCxnSpPr>
            <a:cxnSpLocks noChangeShapeType="1"/>
            <a:stCxn id="15376" idx="1"/>
            <a:endCxn id="15378" idx="1"/>
          </p:cNvCxnSpPr>
          <p:nvPr/>
        </p:nvCxnSpPr>
        <p:spPr bwMode="auto">
          <a:xfrm rot="-5400000" flipH="1" flipV="1">
            <a:off x="6208712" y="4097338"/>
            <a:ext cx="512763" cy="954088"/>
          </a:xfrm>
          <a:prstGeom prst="curvedConnector3">
            <a:avLst>
              <a:gd name="adj1" fmla="val -49847"/>
            </a:avLst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5387" name="Date Placeholder 26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  <p:extLst>
      <p:ext uri="{BB962C8B-B14F-4D97-AF65-F5344CB8AC3E}">
        <p14:creationId xmlns:p14="http://schemas.microsoft.com/office/powerpoint/2010/main" val="29837500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Heaps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C264051-276B-0B43-9D1D-4BD20D6FE6AC}" type="slidenum">
              <a:rPr lang="en-US" sz="1400"/>
              <a:pPr eaLnBrk="1" hangingPunct="1"/>
              <a:t>72</a:t>
            </a:fld>
            <a:endParaRPr lang="en-US" sz="1400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Updating the Last Node</a:t>
            </a:r>
          </a:p>
        </p:txBody>
      </p:sp>
      <p:sp>
        <p:nvSpPr>
          <p:cNvPr id="1638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1600200"/>
            <a:ext cx="7848600" cy="2286000"/>
          </a:xfrm>
        </p:spPr>
        <p:txBody>
          <a:bodyPr/>
          <a:lstStyle/>
          <a:p>
            <a:pPr eaLnBrk="1" hangingPunct="1"/>
            <a:r>
              <a:rPr lang="en-US" sz="2000">
                <a:latin typeface="Tahoma" charset="0"/>
              </a:rPr>
              <a:t>The insertion node can be found by traversing a path of </a:t>
            </a:r>
            <a:r>
              <a:rPr lang="en-US" sz="2000" b="1" i="1">
                <a:latin typeface="Times New Roman" charset="0"/>
              </a:rPr>
              <a:t>O</a:t>
            </a:r>
            <a:r>
              <a:rPr lang="en-US" sz="2000">
                <a:latin typeface="Times New Roman" charset="0"/>
              </a:rPr>
              <a:t>(log </a:t>
            </a:r>
            <a:r>
              <a:rPr lang="en-US" sz="2000" b="1" i="1">
                <a:latin typeface="Times New Roman" charset="0"/>
              </a:rPr>
              <a:t>n</a:t>
            </a:r>
            <a:r>
              <a:rPr lang="en-US" sz="2000">
                <a:latin typeface="Times New Roman" charset="0"/>
              </a:rPr>
              <a:t>) </a:t>
            </a:r>
            <a:r>
              <a:rPr lang="en-US" sz="2000">
                <a:latin typeface="Tahoma" charset="0"/>
              </a:rPr>
              <a:t>nodes</a:t>
            </a:r>
          </a:p>
          <a:p>
            <a:pPr lvl="1" eaLnBrk="1" hangingPunct="1"/>
            <a:r>
              <a:rPr lang="en-US" sz="1800">
                <a:latin typeface="Tahoma" charset="0"/>
              </a:rPr>
              <a:t>Go up until a left child or the root is reached</a:t>
            </a:r>
          </a:p>
          <a:p>
            <a:pPr lvl="1" eaLnBrk="1" hangingPunct="1"/>
            <a:r>
              <a:rPr lang="en-US" sz="1800">
                <a:latin typeface="Tahoma" charset="0"/>
              </a:rPr>
              <a:t>If a left child is reached, go to the right child</a:t>
            </a:r>
          </a:p>
          <a:p>
            <a:pPr lvl="1" eaLnBrk="1" hangingPunct="1"/>
            <a:r>
              <a:rPr lang="en-US" sz="1800">
                <a:latin typeface="Tahoma" charset="0"/>
              </a:rPr>
              <a:t>Go down left until a leaf is reached</a:t>
            </a:r>
          </a:p>
          <a:p>
            <a:pPr eaLnBrk="1" hangingPunct="1"/>
            <a:r>
              <a:rPr lang="en-US" sz="2000">
                <a:latin typeface="Tahoma" charset="0"/>
              </a:rPr>
              <a:t>Similar algorithm for updating the last node after a removal</a:t>
            </a:r>
          </a:p>
        </p:txBody>
      </p:sp>
      <p:sp>
        <p:nvSpPr>
          <p:cNvPr id="16390" name="Oval 5"/>
          <p:cNvSpPr>
            <a:spLocks noChangeArrowheads="1"/>
          </p:cNvSpPr>
          <p:nvPr/>
        </p:nvSpPr>
        <p:spPr bwMode="auto">
          <a:xfrm>
            <a:off x="3127375" y="4618038"/>
            <a:ext cx="285750" cy="2841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800">
              <a:latin typeface="Times New Roman" charset="0"/>
              <a:sym typeface="Symbol" charset="0"/>
            </a:endParaRPr>
          </a:p>
        </p:txBody>
      </p:sp>
      <p:cxnSp>
        <p:nvCxnSpPr>
          <p:cNvPr id="16391" name="AutoShape 13"/>
          <p:cNvCxnSpPr>
            <a:cxnSpLocks noChangeShapeType="1"/>
            <a:stCxn id="16390" idx="3"/>
            <a:endCxn id="16393" idx="7"/>
          </p:cNvCxnSpPr>
          <p:nvPr/>
        </p:nvCxnSpPr>
        <p:spPr bwMode="auto">
          <a:xfrm flipH="1">
            <a:off x="2282825" y="4870450"/>
            <a:ext cx="885825" cy="2349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6392" name="AutoShape 14"/>
          <p:cNvCxnSpPr>
            <a:cxnSpLocks noChangeShapeType="1"/>
            <a:stCxn id="16398" idx="1"/>
            <a:endCxn id="16390" idx="5"/>
          </p:cNvCxnSpPr>
          <p:nvPr/>
        </p:nvCxnSpPr>
        <p:spPr bwMode="auto">
          <a:xfrm flipH="1" flipV="1">
            <a:off x="3371850" y="4870450"/>
            <a:ext cx="801688" cy="2365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6393" name="Oval 7"/>
          <p:cNvSpPr>
            <a:spLocks noChangeArrowheads="1"/>
          </p:cNvSpPr>
          <p:nvPr/>
        </p:nvSpPr>
        <p:spPr bwMode="auto">
          <a:xfrm>
            <a:off x="2039938" y="5073650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800">
              <a:latin typeface="Times New Roman" charset="0"/>
              <a:sym typeface="Symbol" charset="0"/>
            </a:endParaRPr>
          </a:p>
        </p:txBody>
      </p:sp>
      <p:sp>
        <p:nvSpPr>
          <p:cNvPr id="16394" name="Oval 8"/>
          <p:cNvSpPr>
            <a:spLocks noChangeArrowheads="1"/>
          </p:cNvSpPr>
          <p:nvPr/>
        </p:nvSpPr>
        <p:spPr bwMode="auto">
          <a:xfrm>
            <a:off x="2562225" y="55292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800">
              <a:solidFill>
                <a:schemeClr val="tx2"/>
              </a:solidFill>
              <a:latin typeface="Times New Roman" charset="0"/>
              <a:sym typeface="Symbol" charset="0"/>
            </a:endParaRPr>
          </a:p>
        </p:txBody>
      </p:sp>
      <p:cxnSp>
        <p:nvCxnSpPr>
          <p:cNvPr id="16395" name="AutoShape 19"/>
          <p:cNvCxnSpPr>
            <a:cxnSpLocks noChangeShapeType="1"/>
            <a:stCxn id="16397" idx="7"/>
            <a:endCxn id="16393" idx="3"/>
          </p:cNvCxnSpPr>
          <p:nvPr/>
        </p:nvCxnSpPr>
        <p:spPr bwMode="auto">
          <a:xfrm flipV="1">
            <a:off x="1760538" y="5324475"/>
            <a:ext cx="320675" cy="239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6396" name="AutoShape 20"/>
          <p:cNvCxnSpPr>
            <a:cxnSpLocks noChangeShapeType="1"/>
            <a:stCxn id="16394" idx="1"/>
            <a:endCxn id="16393" idx="5"/>
          </p:cNvCxnSpPr>
          <p:nvPr/>
        </p:nvCxnSpPr>
        <p:spPr bwMode="auto">
          <a:xfrm flipH="1" flipV="1">
            <a:off x="2282825" y="5324475"/>
            <a:ext cx="322263" cy="239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6397" name="Oval 21"/>
          <p:cNvSpPr>
            <a:spLocks noChangeArrowheads="1"/>
          </p:cNvSpPr>
          <p:nvPr/>
        </p:nvSpPr>
        <p:spPr bwMode="auto">
          <a:xfrm>
            <a:off x="1517650" y="5529263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800">
              <a:latin typeface="Times New Roman" charset="0"/>
              <a:sym typeface="Symbol" charset="0"/>
            </a:endParaRPr>
          </a:p>
        </p:txBody>
      </p:sp>
      <p:sp>
        <p:nvSpPr>
          <p:cNvPr id="16398" name="Oval 56"/>
          <p:cNvSpPr>
            <a:spLocks noChangeArrowheads="1"/>
          </p:cNvSpPr>
          <p:nvPr/>
        </p:nvSpPr>
        <p:spPr bwMode="auto">
          <a:xfrm>
            <a:off x="4132263" y="50752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800">
              <a:latin typeface="Times New Roman" charset="0"/>
              <a:sym typeface="Symbol" charset="0"/>
            </a:endParaRPr>
          </a:p>
        </p:txBody>
      </p:sp>
      <p:sp>
        <p:nvSpPr>
          <p:cNvPr id="16399" name="Oval 57"/>
          <p:cNvSpPr>
            <a:spLocks noChangeArrowheads="1"/>
          </p:cNvSpPr>
          <p:nvPr/>
        </p:nvSpPr>
        <p:spPr bwMode="auto">
          <a:xfrm>
            <a:off x="4654550" y="55308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800">
              <a:solidFill>
                <a:schemeClr val="tx2"/>
              </a:solidFill>
              <a:latin typeface="Times New Roman" charset="0"/>
              <a:sym typeface="Symbol" charset="0"/>
            </a:endParaRPr>
          </a:p>
        </p:txBody>
      </p:sp>
      <p:cxnSp>
        <p:nvCxnSpPr>
          <p:cNvPr id="16400" name="AutoShape 62"/>
          <p:cNvCxnSpPr>
            <a:cxnSpLocks noChangeShapeType="1"/>
            <a:stCxn id="16402" idx="7"/>
            <a:endCxn id="16398" idx="3"/>
          </p:cNvCxnSpPr>
          <p:nvPr/>
        </p:nvCxnSpPr>
        <p:spPr bwMode="auto">
          <a:xfrm flipV="1">
            <a:off x="3852863" y="5326063"/>
            <a:ext cx="320675" cy="2397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6401" name="AutoShape 63"/>
          <p:cNvCxnSpPr>
            <a:cxnSpLocks noChangeShapeType="1"/>
            <a:stCxn id="16399" idx="1"/>
            <a:endCxn id="16398" idx="5"/>
          </p:cNvCxnSpPr>
          <p:nvPr/>
        </p:nvCxnSpPr>
        <p:spPr bwMode="auto">
          <a:xfrm flipH="1" flipV="1">
            <a:off x="4375150" y="5326063"/>
            <a:ext cx="322263" cy="2397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6402" name="Oval 64"/>
          <p:cNvSpPr>
            <a:spLocks noChangeArrowheads="1"/>
          </p:cNvSpPr>
          <p:nvPr/>
        </p:nvSpPr>
        <p:spPr bwMode="auto">
          <a:xfrm>
            <a:off x="3609975" y="55308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800">
              <a:latin typeface="Times New Roman" charset="0"/>
              <a:sym typeface="Symbol" charset="0"/>
            </a:endParaRPr>
          </a:p>
        </p:txBody>
      </p:sp>
      <p:sp>
        <p:nvSpPr>
          <p:cNvPr id="16403" name="Oval 75"/>
          <p:cNvSpPr>
            <a:spLocks noChangeArrowheads="1"/>
          </p:cNvSpPr>
          <p:nvPr/>
        </p:nvSpPr>
        <p:spPr bwMode="auto">
          <a:xfrm>
            <a:off x="6286500" y="4613275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800">
              <a:latin typeface="Times New Roman" charset="0"/>
              <a:sym typeface="Symbol" charset="0"/>
            </a:endParaRPr>
          </a:p>
        </p:txBody>
      </p:sp>
      <p:sp>
        <p:nvSpPr>
          <p:cNvPr id="16404" name="Oval 76"/>
          <p:cNvSpPr>
            <a:spLocks noChangeArrowheads="1"/>
          </p:cNvSpPr>
          <p:nvPr/>
        </p:nvSpPr>
        <p:spPr bwMode="auto">
          <a:xfrm>
            <a:off x="6810375" y="5068888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800">
              <a:solidFill>
                <a:schemeClr val="tx2"/>
              </a:solidFill>
              <a:latin typeface="Times New Roman" charset="0"/>
              <a:sym typeface="Symbol" charset="0"/>
            </a:endParaRPr>
          </a:p>
        </p:txBody>
      </p:sp>
      <p:cxnSp>
        <p:nvCxnSpPr>
          <p:cNvPr id="16405" name="AutoShape 81"/>
          <p:cNvCxnSpPr>
            <a:cxnSpLocks noChangeShapeType="1"/>
            <a:stCxn id="16407" idx="7"/>
            <a:endCxn id="16403" idx="3"/>
          </p:cNvCxnSpPr>
          <p:nvPr/>
        </p:nvCxnSpPr>
        <p:spPr bwMode="auto">
          <a:xfrm flipV="1">
            <a:off x="6008688" y="4862513"/>
            <a:ext cx="319087" cy="2428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6406" name="AutoShape 82"/>
          <p:cNvCxnSpPr>
            <a:cxnSpLocks noChangeShapeType="1"/>
            <a:stCxn id="16404" idx="1"/>
            <a:endCxn id="16403" idx="5"/>
          </p:cNvCxnSpPr>
          <p:nvPr/>
        </p:nvCxnSpPr>
        <p:spPr bwMode="auto">
          <a:xfrm flipH="1" flipV="1">
            <a:off x="6530975" y="4862513"/>
            <a:ext cx="320675" cy="2428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6407" name="Oval 83"/>
          <p:cNvSpPr>
            <a:spLocks noChangeArrowheads="1"/>
          </p:cNvSpPr>
          <p:nvPr/>
        </p:nvSpPr>
        <p:spPr bwMode="auto">
          <a:xfrm>
            <a:off x="5764213" y="5068888"/>
            <a:ext cx="282575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800">
              <a:latin typeface="Times New Roman" charset="0"/>
              <a:sym typeface="Symbol" charset="0"/>
            </a:endParaRPr>
          </a:p>
        </p:txBody>
      </p:sp>
      <p:sp>
        <p:nvSpPr>
          <p:cNvPr id="16408" name="Rectangle 84"/>
          <p:cNvSpPr>
            <a:spLocks noChangeAspect="1" noChangeArrowheads="1"/>
          </p:cNvSpPr>
          <p:nvPr/>
        </p:nvSpPr>
        <p:spPr bwMode="auto">
          <a:xfrm>
            <a:off x="5541963" y="5581650"/>
            <a:ext cx="204787" cy="2047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cxnSp>
        <p:nvCxnSpPr>
          <p:cNvPr id="16409" name="AutoShape 87"/>
          <p:cNvCxnSpPr>
            <a:cxnSpLocks noChangeShapeType="1"/>
            <a:stCxn id="16408" idx="0"/>
            <a:endCxn id="16407" idx="3"/>
          </p:cNvCxnSpPr>
          <p:nvPr/>
        </p:nvCxnSpPr>
        <p:spPr bwMode="auto">
          <a:xfrm flipV="1">
            <a:off x="5645150" y="5322888"/>
            <a:ext cx="160338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6410" name="Oval 102"/>
          <p:cNvSpPr>
            <a:spLocks noChangeArrowheads="1"/>
          </p:cNvSpPr>
          <p:nvPr/>
        </p:nvSpPr>
        <p:spPr bwMode="auto">
          <a:xfrm>
            <a:off x="4881563" y="4051300"/>
            <a:ext cx="287337" cy="2841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800">
              <a:latin typeface="Times New Roman" charset="0"/>
              <a:sym typeface="Symbol" charset="0"/>
            </a:endParaRPr>
          </a:p>
        </p:txBody>
      </p:sp>
      <p:cxnSp>
        <p:nvCxnSpPr>
          <p:cNvPr id="16411" name="AutoShape 103"/>
          <p:cNvCxnSpPr>
            <a:cxnSpLocks noChangeShapeType="1"/>
            <a:stCxn id="16410" idx="5"/>
            <a:endCxn id="16403" idx="1"/>
          </p:cNvCxnSpPr>
          <p:nvPr/>
        </p:nvCxnSpPr>
        <p:spPr bwMode="auto">
          <a:xfrm>
            <a:off x="5127625" y="4306888"/>
            <a:ext cx="1200150" cy="3365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6412" name="AutoShape 104"/>
          <p:cNvCxnSpPr>
            <a:cxnSpLocks noChangeShapeType="1"/>
            <a:stCxn id="16410" idx="3"/>
            <a:endCxn id="16390" idx="7"/>
          </p:cNvCxnSpPr>
          <p:nvPr/>
        </p:nvCxnSpPr>
        <p:spPr bwMode="auto">
          <a:xfrm flipH="1">
            <a:off x="3371850" y="4306888"/>
            <a:ext cx="1550988" cy="339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6413" name="Freeform 106"/>
          <p:cNvSpPr>
            <a:spLocks/>
          </p:cNvSpPr>
          <p:nvPr/>
        </p:nvSpPr>
        <p:spPr bwMode="auto">
          <a:xfrm>
            <a:off x="3406775" y="4430713"/>
            <a:ext cx="2905125" cy="1198562"/>
          </a:xfrm>
          <a:custGeom>
            <a:avLst/>
            <a:gdLst>
              <a:gd name="T0" fmla="*/ 1034 w 1830"/>
              <a:gd name="T1" fmla="*/ 737 h 755"/>
              <a:gd name="T2" fmla="*/ 686 w 1830"/>
              <a:gd name="T3" fmla="*/ 385 h 755"/>
              <a:gd name="T4" fmla="*/ 56 w 1830"/>
              <a:gd name="T5" fmla="*/ 209 h 755"/>
              <a:gd name="T6" fmla="*/ 1022 w 1830"/>
              <a:gd name="T7" fmla="*/ 1 h 755"/>
              <a:gd name="T8" fmla="*/ 1766 w 1830"/>
              <a:gd name="T9" fmla="*/ 203 h 755"/>
              <a:gd name="T10" fmla="*/ 1406 w 1830"/>
              <a:gd name="T11" fmla="*/ 443 h 755"/>
              <a:gd name="T12" fmla="*/ 1280 w 1830"/>
              <a:gd name="T13" fmla="*/ 755 h 7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0"/>
              <a:gd name="T22" fmla="*/ 0 h 755"/>
              <a:gd name="T23" fmla="*/ 1830 w 1830"/>
              <a:gd name="T24" fmla="*/ 755 h 7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0" h="755">
                <a:moveTo>
                  <a:pt x="1034" y="737"/>
                </a:moveTo>
                <a:cubicBezTo>
                  <a:pt x="977" y="678"/>
                  <a:pt x="849" y="473"/>
                  <a:pt x="686" y="385"/>
                </a:cubicBezTo>
                <a:cubicBezTo>
                  <a:pt x="523" y="297"/>
                  <a:pt x="0" y="273"/>
                  <a:pt x="56" y="209"/>
                </a:cubicBezTo>
                <a:cubicBezTo>
                  <a:pt x="112" y="145"/>
                  <a:pt x="737" y="2"/>
                  <a:pt x="1022" y="1"/>
                </a:cubicBezTo>
                <a:cubicBezTo>
                  <a:pt x="1307" y="0"/>
                  <a:pt x="1702" y="129"/>
                  <a:pt x="1766" y="203"/>
                </a:cubicBezTo>
                <a:cubicBezTo>
                  <a:pt x="1830" y="277"/>
                  <a:pt x="1487" y="351"/>
                  <a:pt x="1406" y="443"/>
                </a:cubicBezTo>
                <a:cubicBezTo>
                  <a:pt x="1325" y="535"/>
                  <a:pt x="1306" y="690"/>
                  <a:pt x="1280" y="755"/>
                </a:cubicBezTo>
              </a:path>
            </a:pathLst>
          </a:custGeom>
          <a:noFill/>
          <a:ln w="12700" cap="flat" cmpd="sng">
            <a:solidFill>
              <a:schemeClr val="tx2"/>
            </a:solidFill>
            <a:prstDash val="lg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4" name="Date Placeholder 29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  <p:extLst>
      <p:ext uri="{BB962C8B-B14F-4D97-AF65-F5344CB8AC3E}">
        <p14:creationId xmlns:p14="http://schemas.microsoft.com/office/powerpoint/2010/main" val="9617638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Heaps</a:t>
            </a:r>
          </a:p>
        </p:txBody>
      </p:sp>
      <p:sp>
        <p:nvSpPr>
          <p:cNvPr id="225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8B0788B-7B42-4141-A0C1-20242ED24E90}" type="slidenum">
              <a:rPr lang="en-US" sz="1400"/>
              <a:pPr eaLnBrk="1" hangingPunct="1"/>
              <a:t>73</a:t>
            </a:fld>
            <a:endParaRPr lang="en-US" sz="1400"/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Array-based Heap Implementation</a:t>
            </a:r>
          </a:p>
        </p:txBody>
      </p:sp>
      <p:sp>
        <p:nvSpPr>
          <p:cNvPr id="2253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4419600" cy="48768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Tahoma" charset="0"/>
              </a:rPr>
              <a:t>We can represent a heap with </a:t>
            </a:r>
            <a:r>
              <a:rPr lang="en-US" sz="2000" b="1" i="1" dirty="0">
                <a:latin typeface="Times New Roman" charset="0"/>
              </a:rPr>
              <a:t>n</a:t>
            </a:r>
            <a:r>
              <a:rPr lang="en-US" sz="2000" dirty="0">
                <a:latin typeface="Tahoma" charset="0"/>
              </a:rPr>
              <a:t> keys by means of an array of length </a:t>
            </a:r>
            <a:r>
              <a:rPr lang="en-US" sz="2000" b="1" i="1" dirty="0">
                <a:latin typeface="Times New Roman" charset="0"/>
              </a:rPr>
              <a:t>n </a:t>
            </a:r>
            <a:endParaRPr lang="en-US" sz="2000" dirty="0">
              <a:latin typeface="Tahoma" charset="0"/>
            </a:endParaRPr>
          </a:p>
          <a:p>
            <a:pPr eaLnBrk="1" hangingPunct="1"/>
            <a:r>
              <a:rPr lang="en-US" sz="2000" dirty="0">
                <a:latin typeface="Tahoma" charset="0"/>
              </a:rPr>
              <a:t>For the node at rank </a:t>
            </a:r>
            <a:r>
              <a:rPr lang="en-US" sz="2000" b="1" i="1" dirty="0" err="1">
                <a:latin typeface="Times New Roman" charset="0"/>
              </a:rPr>
              <a:t>i</a:t>
            </a:r>
            <a:endParaRPr lang="en-US" sz="2000" dirty="0">
              <a:latin typeface="Tahoma" charset="0"/>
            </a:endParaRPr>
          </a:p>
          <a:p>
            <a:pPr lvl="1" eaLnBrk="1" hangingPunct="1"/>
            <a:r>
              <a:rPr lang="en-US" sz="1800" dirty="0">
                <a:latin typeface="Tahoma" charset="0"/>
              </a:rPr>
              <a:t>the left child is at rank </a:t>
            </a:r>
            <a:r>
              <a:rPr lang="en-US" sz="1800" dirty="0">
                <a:latin typeface="Times New Roman" charset="0"/>
              </a:rPr>
              <a:t>2</a:t>
            </a:r>
            <a:r>
              <a:rPr lang="en-US" sz="1800" b="1" i="1" dirty="0">
                <a:latin typeface="Times New Roman" charset="0"/>
              </a:rPr>
              <a:t>i </a:t>
            </a:r>
            <a:r>
              <a:rPr lang="en-US" sz="1800" b="1" dirty="0">
                <a:latin typeface="Times New Roman" charset="0"/>
              </a:rPr>
              <a:t>+ </a:t>
            </a:r>
            <a:r>
              <a:rPr lang="en-US" sz="1800" dirty="0">
                <a:latin typeface="Times New Roman" charset="0"/>
              </a:rPr>
              <a:t>1</a:t>
            </a:r>
          </a:p>
          <a:p>
            <a:pPr lvl="1" eaLnBrk="1" hangingPunct="1"/>
            <a:r>
              <a:rPr lang="en-US" sz="1800" dirty="0">
                <a:latin typeface="Tahoma" charset="0"/>
              </a:rPr>
              <a:t>the right child is at rank </a:t>
            </a:r>
            <a:r>
              <a:rPr lang="en-US" sz="1800" dirty="0">
                <a:latin typeface="Times New Roman" charset="0"/>
              </a:rPr>
              <a:t>2</a:t>
            </a:r>
            <a:r>
              <a:rPr lang="en-US" sz="1800" b="1" i="1" dirty="0">
                <a:latin typeface="Times New Roman" charset="0"/>
              </a:rPr>
              <a:t>i </a:t>
            </a:r>
            <a:r>
              <a:rPr lang="en-US" sz="1800" dirty="0">
                <a:latin typeface="Symbol" charset="0"/>
                <a:sym typeface="Symbol" charset="0"/>
              </a:rPr>
              <a:t>+</a:t>
            </a:r>
            <a:r>
              <a:rPr lang="en-US" sz="1800" dirty="0">
                <a:latin typeface="Times New Roman" charset="0"/>
                <a:sym typeface="Symbol" charset="0"/>
              </a:rPr>
              <a:t> </a:t>
            </a:r>
            <a:r>
              <a:rPr lang="en-US" sz="1800" dirty="0">
                <a:latin typeface="Times New Roman" charset="0"/>
              </a:rPr>
              <a:t>2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Links between nodes are not explicitly stored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Operation </a:t>
            </a:r>
            <a:r>
              <a:rPr lang="en-US" sz="2000" i="1" dirty="0">
                <a:latin typeface="Tahoma" charset="0"/>
              </a:rPr>
              <a:t>add</a:t>
            </a:r>
            <a:r>
              <a:rPr lang="en-US" sz="2000" dirty="0">
                <a:latin typeface="Tahoma" charset="0"/>
              </a:rPr>
              <a:t> corresponds to inserting at rank </a:t>
            </a:r>
            <a:r>
              <a:rPr lang="en-US" sz="2000" b="1" i="1" dirty="0">
                <a:latin typeface="Times New Roman" charset="0"/>
              </a:rPr>
              <a:t>n </a:t>
            </a:r>
            <a:r>
              <a:rPr lang="en-US" sz="2000" dirty="0">
                <a:latin typeface="Symbol" charset="0"/>
                <a:sym typeface="Symbol" charset="0"/>
              </a:rPr>
              <a:t>+</a:t>
            </a:r>
            <a:r>
              <a:rPr lang="en-US" sz="2000" dirty="0">
                <a:latin typeface="Times New Roman" charset="0"/>
                <a:sym typeface="Symbol" charset="0"/>
              </a:rPr>
              <a:t> </a:t>
            </a:r>
            <a:r>
              <a:rPr lang="en-US" sz="2000" dirty="0">
                <a:latin typeface="Times New Roman" charset="0"/>
              </a:rPr>
              <a:t>1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Operation </a:t>
            </a:r>
            <a:r>
              <a:rPr lang="en-US" sz="2000" i="1" dirty="0" err="1">
                <a:latin typeface="Tahoma" charset="0"/>
              </a:rPr>
              <a:t>remove_min</a:t>
            </a:r>
            <a:r>
              <a:rPr lang="en-US" sz="2000" dirty="0">
                <a:latin typeface="Tahoma" charset="0"/>
              </a:rPr>
              <a:t> corresponds to removing at rank </a:t>
            </a:r>
            <a:r>
              <a:rPr lang="en-US" sz="2000" b="1" i="1" dirty="0">
                <a:latin typeface="Times New Roman" charset="0"/>
              </a:rPr>
              <a:t>n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Yields in-place heap-sort</a:t>
            </a:r>
          </a:p>
        </p:txBody>
      </p:sp>
      <p:sp>
        <p:nvSpPr>
          <p:cNvPr id="22533" name="Oval 5"/>
          <p:cNvSpPr>
            <a:spLocks noChangeArrowheads="1"/>
          </p:cNvSpPr>
          <p:nvPr/>
        </p:nvSpPr>
        <p:spPr bwMode="auto">
          <a:xfrm>
            <a:off x="7061200" y="1882775"/>
            <a:ext cx="376238" cy="37623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2</a:t>
            </a:r>
          </a:p>
        </p:txBody>
      </p:sp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8015288" y="2486025"/>
            <a:ext cx="376237" cy="37623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6</a:t>
            </a:r>
          </a:p>
        </p:txBody>
      </p:sp>
      <p:sp>
        <p:nvSpPr>
          <p:cNvPr id="22535" name="Oval 7"/>
          <p:cNvSpPr>
            <a:spLocks noChangeArrowheads="1"/>
          </p:cNvSpPr>
          <p:nvPr/>
        </p:nvSpPr>
        <p:spPr bwMode="auto">
          <a:xfrm>
            <a:off x="5937250" y="2486025"/>
            <a:ext cx="376238" cy="37623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5</a:t>
            </a:r>
          </a:p>
        </p:txBody>
      </p:sp>
      <p:sp>
        <p:nvSpPr>
          <p:cNvPr id="22536" name="Oval 8"/>
          <p:cNvSpPr>
            <a:spLocks noChangeArrowheads="1"/>
          </p:cNvSpPr>
          <p:nvPr/>
        </p:nvSpPr>
        <p:spPr bwMode="auto">
          <a:xfrm>
            <a:off x="6630988" y="3087688"/>
            <a:ext cx="376237" cy="37623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7</a:t>
            </a:r>
          </a:p>
        </p:txBody>
      </p:sp>
      <p:cxnSp>
        <p:nvCxnSpPr>
          <p:cNvPr id="22537" name="AutoShape 13"/>
          <p:cNvCxnSpPr>
            <a:cxnSpLocks noChangeShapeType="1"/>
            <a:stCxn id="22533" idx="3"/>
            <a:endCxn id="22535" idx="7"/>
          </p:cNvCxnSpPr>
          <p:nvPr/>
        </p:nvCxnSpPr>
        <p:spPr bwMode="auto">
          <a:xfrm flipH="1">
            <a:off x="6259513" y="2214563"/>
            <a:ext cx="855662" cy="3159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38" name="AutoShape 14"/>
          <p:cNvCxnSpPr>
            <a:cxnSpLocks noChangeShapeType="1"/>
            <a:stCxn id="22534" idx="1"/>
            <a:endCxn id="22533" idx="5"/>
          </p:cNvCxnSpPr>
          <p:nvPr/>
        </p:nvCxnSpPr>
        <p:spPr bwMode="auto">
          <a:xfrm flipH="1" flipV="1">
            <a:off x="7381875" y="2214563"/>
            <a:ext cx="688975" cy="3159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39" name="AutoShape 19"/>
          <p:cNvCxnSpPr>
            <a:cxnSpLocks noChangeShapeType="1"/>
            <a:stCxn id="22541" idx="7"/>
            <a:endCxn id="22535" idx="3"/>
          </p:cNvCxnSpPr>
          <p:nvPr/>
        </p:nvCxnSpPr>
        <p:spPr bwMode="auto">
          <a:xfrm flipV="1">
            <a:off x="5567363" y="2816225"/>
            <a:ext cx="425450" cy="317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40" name="AutoShape 20"/>
          <p:cNvCxnSpPr>
            <a:cxnSpLocks noChangeShapeType="1"/>
            <a:stCxn id="22536" idx="1"/>
            <a:endCxn id="22535" idx="5"/>
          </p:cNvCxnSpPr>
          <p:nvPr/>
        </p:nvCxnSpPr>
        <p:spPr bwMode="auto">
          <a:xfrm flipH="1" flipV="1">
            <a:off x="6259513" y="2816225"/>
            <a:ext cx="427037" cy="317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41" name="Oval 21"/>
          <p:cNvSpPr>
            <a:spLocks noChangeArrowheads="1"/>
          </p:cNvSpPr>
          <p:nvPr/>
        </p:nvSpPr>
        <p:spPr bwMode="auto">
          <a:xfrm>
            <a:off x="5246688" y="3087688"/>
            <a:ext cx="376237" cy="37623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9</a:t>
            </a:r>
          </a:p>
        </p:txBody>
      </p:sp>
      <p:grpSp>
        <p:nvGrpSpPr>
          <p:cNvPr id="22542" name="Group 43"/>
          <p:cNvGrpSpPr>
            <a:grpSpLocks/>
          </p:cNvGrpSpPr>
          <p:nvPr/>
        </p:nvGrpSpPr>
        <p:grpSpPr bwMode="auto">
          <a:xfrm>
            <a:off x="5829300" y="4473575"/>
            <a:ext cx="2857500" cy="941388"/>
            <a:chOff x="3600" y="2736"/>
            <a:chExt cx="1920" cy="632"/>
          </a:xfrm>
        </p:grpSpPr>
        <p:sp>
          <p:nvSpPr>
            <p:cNvPr id="22544" name="Rectangle 30"/>
            <p:cNvSpPr>
              <a:spLocks noChangeArrowheads="1"/>
            </p:cNvSpPr>
            <p:nvPr/>
          </p:nvSpPr>
          <p:spPr bwMode="auto">
            <a:xfrm>
              <a:off x="3600" y="2736"/>
              <a:ext cx="384" cy="38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>
                  <a:latin typeface="Times New Roman" charset="0"/>
                </a:rPr>
                <a:t>2</a:t>
              </a:r>
            </a:p>
          </p:txBody>
        </p:sp>
        <p:sp>
          <p:nvSpPr>
            <p:cNvPr id="22545" name="Rectangle 31"/>
            <p:cNvSpPr>
              <a:spLocks noChangeArrowheads="1"/>
            </p:cNvSpPr>
            <p:nvPr/>
          </p:nvSpPr>
          <p:spPr bwMode="auto">
            <a:xfrm>
              <a:off x="3984" y="2736"/>
              <a:ext cx="384" cy="38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>
                  <a:latin typeface="Times New Roman" charset="0"/>
                </a:rPr>
                <a:t>5</a:t>
              </a:r>
            </a:p>
          </p:txBody>
        </p:sp>
        <p:sp>
          <p:nvSpPr>
            <p:cNvPr id="22546" name="Rectangle 32"/>
            <p:cNvSpPr>
              <a:spLocks noChangeArrowheads="1"/>
            </p:cNvSpPr>
            <p:nvPr/>
          </p:nvSpPr>
          <p:spPr bwMode="auto">
            <a:xfrm>
              <a:off x="4368" y="2736"/>
              <a:ext cx="384" cy="38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>
                  <a:latin typeface="Times New Roman" charset="0"/>
                </a:rPr>
                <a:t>6</a:t>
              </a:r>
            </a:p>
          </p:txBody>
        </p:sp>
        <p:sp>
          <p:nvSpPr>
            <p:cNvPr id="22547" name="Rectangle 33"/>
            <p:cNvSpPr>
              <a:spLocks noChangeArrowheads="1"/>
            </p:cNvSpPr>
            <p:nvPr/>
          </p:nvSpPr>
          <p:spPr bwMode="auto">
            <a:xfrm>
              <a:off x="4752" y="2736"/>
              <a:ext cx="384" cy="38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>
                  <a:latin typeface="Times New Roman" charset="0"/>
                </a:rPr>
                <a:t>9</a:t>
              </a:r>
            </a:p>
          </p:txBody>
        </p:sp>
        <p:sp>
          <p:nvSpPr>
            <p:cNvPr id="22548" name="Rectangle 34"/>
            <p:cNvSpPr>
              <a:spLocks noChangeArrowheads="1"/>
            </p:cNvSpPr>
            <p:nvPr/>
          </p:nvSpPr>
          <p:spPr bwMode="auto">
            <a:xfrm>
              <a:off x="5136" y="2736"/>
              <a:ext cx="384" cy="38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>
                  <a:latin typeface="Times New Roman" charset="0"/>
                </a:rPr>
                <a:t>7</a:t>
              </a:r>
            </a:p>
          </p:txBody>
        </p:sp>
        <p:sp>
          <p:nvSpPr>
            <p:cNvPr id="22549" name="Rectangle 37"/>
            <p:cNvSpPr>
              <a:spLocks noChangeArrowheads="1"/>
            </p:cNvSpPr>
            <p:nvPr/>
          </p:nvSpPr>
          <p:spPr bwMode="auto">
            <a:xfrm>
              <a:off x="3696" y="3120"/>
              <a:ext cx="18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US">
                  <a:latin typeface="Times New Roman" charset="0"/>
                </a:rPr>
                <a:t>0</a:t>
              </a:r>
              <a:endParaRPr lang="en-US"/>
            </a:p>
          </p:txBody>
        </p:sp>
        <p:sp>
          <p:nvSpPr>
            <p:cNvPr id="22550" name="Rectangle 38"/>
            <p:cNvSpPr>
              <a:spLocks noChangeArrowheads="1"/>
            </p:cNvSpPr>
            <p:nvPr/>
          </p:nvSpPr>
          <p:spPr bwMode="auto">
            <a:xfrm>
              <a:off x="4080" y="3120"/>
              <a:ext cx="18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US">
                  <a:latin typeface="Times New Roman" charset="0"/>
                </a:rPr>
                <a:t>1</a:t>
              </a:r>
              <a:endParaRPr lang="en-US"/>
            </a:p>
          </p:txBody>
        </p:sp>
        <p:sp>
          <p:nvSpPr>
            <p:cNvPr id="22551" name="Rectangle 39"/>
            <p:cNvSpPr>
              <a:spLocks noChangeArrowheads="1"/>
            </p:cNvSpPr>
            <p:nvPr/>
          </p:nvSpPr>
          <p:spPr bwMode="auto">
            <a:xfrm>
              <a:off x="4464" y="3120"/>
              <a:ext cx="18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US">
                  <a:latin typeface="Times New Roman" charset="0"/>
                </a:rPr>
                <a:t>2</a:t>
              </a:r>
              <a:endParaRPr lang="en-US"/>
            </a:p>
          </p:txBody>
        </p:sp>
        <p:sp>
          <p:nvSpPr>
            <p:cNvPr id="22552" name="Rectangle 40"/>
            <p:cNvSpPr>
              <a:spLocks noChangeArrowheads="1"/>
            </p:cNvSpPr>
            <p:nvPr/>
          </p:nvSpPr>
          <p:spPr bwMode="auto">
            <a:xfrm>
              <a:off x="4848" y="3120"/>
              <a:ext cx="18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US">
                  <a:latin typeface="Times New Roman" charset="0"/>
                </a:rPr>
                <a:t>3</a:t>
              </a:r>
              <a:endParaRPr lang="en-US"/>
            </a:p>
          </p:txBody>
        </p:sp>
        <p:sp>
          <p:nvSpPr>
            <p:cNvPr id="22553" name="Rectangle 41"/>
            <p:cNvSpPr>
              <a:spLocks noChangeArrowheads="1"/>
            </p:cNvSpPr>
            <p:nvPr/>
          </p:nvSpPr>
          <p:spPr bwMode="auto">
            <a:xfrm>
              <a:off x="5232" y="3120"/>
              <a:ext cx="18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US">
                  <a:latin typeface="Times New Roman" charset="0"/>
                </a:rPr>
                <a:t>4</a:t>
              </a:r>
              <a:endParaRPr lang="en-US"/>
            </a:p>
          </p:txBody>
        </p:sp>
      </p:grpSp>
      <p:sp>
        <p:nvSpPr>
          <p:cNvPr id="22543" name="Date Placeholder 27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  <p:extLst>
      <p:ext uri="{BB962C8B-B14F-4D97-AF65-F5344CB8AC3E}">
        <p14:creationId xmlns:p14="http://schemas.microsoft.com/office/powerpoint/2010/main" val="19476567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Implementation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Heaps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DFAA5-40DE-F04E-B4D0-4E1214B18BD6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00200"/>
            <a:ext cx="5339849" cy="478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330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Implementation,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Heaps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DFAA5-40DE-F04E-B4D0-4E1214B18BD6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1" y="1676400"/>
            <a:ext cx="6248400" cy="472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83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Implementation,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Heaps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DFAA5-40DE-F04E-B4D0-4E1214B18BD6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52600"/>
            <a:ext cx="7805632" cy="444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018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Heaps</a:t>
            </a:r>
          </a:p>
        </p:txBody>
      </p:sp>
      <p:sp>
        <p:nvSpPr>
          <p:cNvPr id="184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F12C777-A71C-3F4F-A70B-B3F4A58149D9}" type="slidenum">
              <a:rPr lang="en-US" sz="1400"/>
              <a:pPr eaLnBrk="1" hangingPunct="1"/>
              <a:t>77</a:t>
            </a:fld>
            <a:endParaRPr lang="en-US" sz="1400"/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Merging Two Heaps</a:t>
            </a:r>
          </a:p>
        </p:txBody>
      </p:sp>
      <p:sp>
        <p:nvSpPr>
          <p:cNvPr id="1843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676400"/>
            <a:ext cx="3657600" cy="41148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Tahoma" charset="0"/>
              </a:rPr>
              <a:t>We are given two </a:t>
            </a:r>
            <a:r>
              <a:rPr lang="en-US" sz="2400" dirty="0" err="1">
                <a:latin typeface="Tahoma" charset="0"/>
              </a:rPr>
              <a:t>two</a:t>
            </a:r>
            <a:r>
              <a:rPr lang="en-US" sz="2400" dirty="0">
                <a:latin typeface="Tahoma" charset="0"/>
              </a:rPr>
              <a:t> heaps and a key </a:t>
            </a:r>
            <a:r>
              <a:rPr lang="en-US" sz="2400" b="1" i="1" dirty="0">
                <a:latin typeface="Times New Roman" charset="0"/>
              </a:rPr>
              <a:t>k</a:t>
            </a:r>
          </a:p>
          <a:p>
            <a:pPr eaLnBrk="1" hangingPunct="1"/>
            <a:r>
              <a:rPr lang="en-US" sz="2400" dirty="0">
                <a:latin typeface="Tahoma" charset="0"/>
              </a:rPr>
              <a:t>We create a new heap with the root node storing </a:t>
            </a:r>
            <a:r>
              <a:rPr lang="en-US" sz="2400" b="1" i="1" dirty="0">
                <a:latin typeface="Times New Roman" charset="0"/>
              </a:rPr>
              <a:t>k</a:t>
            </a:r>
            <a:r>
              <a:rPr lang="en-US" sz="2400" dirty="0">
                <a:latin typeface="Tahoma" charset="0"/>
              </a:rPr>
              <a:t> and with the two heaps as subtrees</a:t>
            </a:r>
          </a:p>
          <a:p>
            <a:pPr eaLnBrk="1" hangingPunct="1"/>
            <a:r>
              <a:rPr lang="en-US" sz="2400" dirty="0">
                <a:latin typeface="Tahoma" charset="0"/>
              </a:rPr>
              <a:t>We perform </a:t>
            </a:r>
            <a:r>
              <a:rPr lang="en-US" sz="2400" i="1" dirty="0" err="1">
                <a:latin typeface="Tahoma" charset="0"/>
              </a:rPr>
              <a:t>downheap</a:t>
            </a:r>
            <a:r>
              <a:rPr lang="en-US" sz="2400" dirty="0">
                <a:latin typeface="Tahoma" charset="0"/>
              </a:rPr>
              <a:t> to restore the heap-order property </a:t>
            </a:r>
          </a:p>
        </p:txBody>
      </p:sp>
      <p:sp>
        <p:nvSpPr>
          <p:cNvPr id="18438" name="Oval 4"/>
          <p:cNvSpPr>
            <a:spLocks noChangeArrowheads="1"/>
          </p:cNvSpPr>
          <p:nvPr/>
        </p:nvSpPr>
        <p:spPr bwMode="auto">
          <a:xfrm>
            <a:off x="6635750" y="2906713"/>
            <a:ext cx="285750" cy="28416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solidFill>
                  <a:schemeClr val="tx2"/>
                </a:solidFill>
                <a:latin typeface="Times New Roman" charset="0"/>
                <a:sym typeface="Symbol" charset="0"/>
              </a:rPr>
              <a:t>7</a:t>
            </a:r>
          </a:p>
        </p:txBody>
      </p:sp>
      <p:cxnSp>
        <p:nvCxnSpPr>
          <p:cNvPr id="18439" name="AutoShape 5"/>
          <p:cNvCxnSpPr>
            <a:cxnSpLocks noChangeShapeType="1"/>
            <a:stCxn id="18438" idx="3"/>
            <a:endCxn id="18441" idx="7"/>
          </p:cNvCxnSpPr>
          <p:nvPr/>
        </p:nvCxnSpPr>
        <p:spPr bwMode="auto">
          <a:xfrm flipH="1">
            <a:off x="5791200" y="3168650"/>
            <a:ext cx="885825" cy="2254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8440" name="AutoShape 6"/>
          <p:cNvCxnSpPr>
            <a:cxnSpLocks noChangeShapeType="1"/>
            <a:stCxn id="18446" idx="1"/>
            <a:endCxn id="18438" idx="5"/>
          </p:cNvCxnSpPr>
          <p:nvPr/>
        </p:nvCxnSpPr>
        <p:spPr bwMode="auto">
          <a:xfrm flipH="1" flipV="1">
            <a:off x="6880225" y="3168650"/>
            <a:ext cx="801688" cy="2270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8441" name="Oval 8"/>
          <p:cNvSpPr>
            <a:spLocks noChangeArrowheads="1"/>
          </p:cNvSpPr>
          <p:nvPr/>
        </p:nvSpPr>
        <p:spPr bwMode="auto">
          <a:xfrm>
            <a:off x="5548313" y="3362325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3</a:t>
            </a:r>
          </a:p>
        </p:txBody>
      </p:sp>
      <p:sp>
        <p:nvSpPr>
          <p:cNvPr id="18442" name="Oval 9"/>
          <p:cNvSpPr>
            <a:spLocks noChangeArrowheads="1"/>
          </p:cNvSpPr>
          <p:nvPr/>
        </p:nvSpPr>
        <p:spPr bwMode="auto">
          <a:xfrm>
            <a:off x="6070600" y="3817938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5</a:t>
            </a:r>
          </a:p>
        </p:txBody>
      </p:sp>
      <p:cxnSp>
        <p:nvCxnSpPr>
          <p:cNvPr id="18443" name="AutoShape 14"/>
          <p:cNvCxnSpPr>
            <a:cxnSpLocks noChangeShapeType="1"/>
            <a:stCxn id="18445" idx="7"/>
            <a:endCxn id="18441" idx="3"/>
          </p:cNvCxnSpPr>
          <p:nvPr/>
        </p:nvCxnSpPr>
        <p:spPr bwMode="auto">
          <a:xfrm flipV="1">
            <a:off x="5268913" y="3613150"/>
            <a:ext cx="320675" cy="239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8444" name="AutoShape 15"/>
          <p:cNvCxnSpPr>
            <a:cxnSpLocks noChangeShapeType="1"/>
            <a:stCxn id="18442" idx="1"/>
            <a:endCxn id="18441" idx="5"/>
          </p:cNvCxnSpPr>
          <p:nvPr/>
        </p:nvCxnSpPr>
        <p:spPr bwMode="auto">
          <a:xfrm flipH="1" flipV="1">
            <a:off x="5791200" y="3613150"/>
            <a:ext cx="322263" cy="239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8445" name="Oval 16"/>
          <p:cNvSpPr>
            <a:spLocks noChangeArrowheads="1"/>
          </p:cNvSpPr>
          <p:nvPr/>
        </p:nvSpPr>
        <p:spPr bwMode="auto">
          <a:xfrm>
            <a:off x="5026025" y="3817938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8</a:t>
            </a:r>
          </a:p>
        </p:txBody>
      </p:sp>
      <p:sp>
        <p:nvSpPr>
          <p:cNvPr id="18446" name="Oval 22"/>
          <p:cNvSpPr>
            <a:spLocks noChangeArrowheads="1"/>
          </p:cNvSpPr>
          <p:nvPr/>
        </p:nvSpPr>
        <p:spPr bwMode="auto">
          <a:xfrm>
            <a:off x="7640638" y="336391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2</a:t>
            </a:r>
          </a:p>
        </p:txBody>
      </p:sp>
      <p:sp>
        <p:nvSpPr>
          <p:cNvPr id="18447" name="Oval 23"/>
          <p:cNvSpPr>
            <a:spLocks noChangeArrowheads="1"/>
          </p:cNvSpPr>
          <p:nvPr/>
        </p:nvSpPr>
        <p:spPr bwMode="auto">
          <a:xfrm>
            <a:off x="8162925" y="3819525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6</a:t>
            </a:r>
          </a:p>
        </p:txBody>
      </p:sp>
      <p:cxnSp>
        <p:nvCxnSpPr>
          <p:cNvPr id="18448" name="AutoShape 28"/>
          <p:cNvCxnSpPr>
            <a:cxnSpLocks noChangeShapeType="1"/>
            <a:stCxn id="18450" idx="7"/>
            <a:endCxn id="18446" idx="3"/>
          </p:cNvCxnSpPr>
          <p:nvPr/>
        </p:nvCxnSpPr>
        <p:spPr bwMode="auto">
          <a:xfrm flipV="1">
            <a:off x="7361238" y="3614738"/>
            <a:ext cx="320675" cy="2397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8449" name="AutoShape 29"/>
          <p:cNvCxnSpPr>
            <a:cxnSpLocks noChangeShapeType="1"/>
            <a:stCxn id="18447" idx="1"/>
            <a:endCxn id="18446" idx="5"/>
          </p:cNvCxnSpPr>
          <p:nvPr/>
        </p:nvCxnSpPr>
        <p:spPr bwMode="auto">
          <a:xfrm flipH="1" flipV="1">
            <a:off x="7883525" y="3614738"/>
            <a:ext cx="322263" cy="2397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8450" name="Oval 30"/>
          <p:cNvSpPr>
            <a:spLocks noChangeArrowheads="1"/>
          </p:cNvSpPr>
          <p:nvPr/>
        </p:nvSpPr>
        <p:spPr bwMode="auto">
          <a:xfrm>
            <a:off x="7118350" y="3819525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4</a:t>
            </a:r>
          </a:p>
        </p:txBody>
      </p:sp>
      <p:sp>
        <p:nvSpPr>
          <p:cNvPr id="18451" name="Oval 39"/>
          <p:cNvSpPr>
            <a:spLocks noChangeArrowheads="1"/>
          </p:cNvSpPr>
          <p:nvPr/>
        </p:nvSpPr>
        <p:spPr bwMode="auto">
          <a:xfrm>
            <a:off x="5548313" y="1546225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3</a:t>
            </a:r>
          </a:p>
        </p:txBody>
      </p:sp>
      <p:sp>
        <p:nvSpPr>
          <p:cNvPr id="18452" name="Oval 40"/>
          <p:cNvSpPr>
            <a:spLocks noChangeArrowheads="1"/>
          </p:cNvSpPr>
          <p:nvPr/>
        </p:nvSpPr>
        <p:spPr bwMode="auto">
          <a:xfrm>
            <a:off x="6070600" y="2001838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5</a:t>
            </a:r>
          </a:p>
        </p:txBody>
      </p:sp>
      <p:cxnSp>
        <p:nvCxnSpPr>
          <p:cNvPr id="18453" name="AutoShape 45"/>
          <p:cNvCxnSpPr>
            <a:cxnSpLocks noChangeShapeType="1"/>
            <a:stCxn id="18455" idx="7"/>
            <a:endCxn id="18451" idx="3"/>
          </p:cNvCxnSpPr>
          <p:nvPr/>
        </p:nvCxnSpPr>
        <p:spPr bwMode="auto">
          <a:xfrm flipV="1">
            <a:off x="5268913" y="1797050"/>
            <a:ext cx="320675" cy="239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8454" name="AutoShape 46"/>
          <p:cNvCxnSpPr>
            <a:cxnSpLocks noChangeShapeType="1"/>
            <a:stCxn id="18452" idx="1"/>
            <a:endCxn id="18451" idx="5"/>
          </p:cNvCxnSpPr>
          <p:nvPr/>
        </p:nvCxnSpPr>
        <p:spPr bwMode="auto">
          <a:xfrm flipH="1" flipV="1">
            <a:off x="5791200" y="1797050"/>
            <a:ext cx="322263" cy="239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8455" name="Oval 47"/>
          <p:cNvSpPr>
            <a:spLocks noChangeArrowheads="1"/>
          </p:cNvSpPr>
          <p:nvPr/>
        </p:nvSpPr>
        <p:spPr bwMode="auto">
          <a:xfrm>
            <a:off x="5026025" y="2001838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8</a:t>
            </a:r>
          </a:p>
        </p:txBody>
      </p:sp>
      <p:sp>
        <p:nvSpPr>
          <p:cNvPr id="18456" name="Oval 53"/>
          <p:cNvSpPr>
            <a:spLocks noChangeArrowheads="1"/>
          </p:cNvSpPr>
          <p:nvPr/>
        </p:nvSpPr>
        <p:spPr bwMode="auto">
          <a:xfrm>
            <a:off x="7640638" y="154781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2</a:t>
            </a:r>
          </a:p>
        </p:txBody>
      </p:sp>
      <p:sp>
        <p:nvSpPr>
          <p:cNvPr id="18457" name="Oval 54"/>
          <p:cNvSpPr>
            <a:spLocks noChangeArrowheads="1"/>
          </p:cNvSpPr>
          <p:nvPr/>
        </p:nvSpPr>
        <p:spPr bwMode="auto">
          <a:xfrm>
            <a:off x="8162925" y="2003425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6</a:t>
            </a:r>
          </a:p>
        </p:txBody>
      </p:sp>
      <p:cxnSp>
        <p:nvCxnSpPr>
          <p:cNvPr id="18458" name="AutoShape 59"/>
          <p:cNvCxnSpPr>
            <a:cxnSpLocks noChangeShapeType="1"/>
            <a:stCxn id="18460" idx="7"/>
            <a:endCxn id="18456" idx="3"/>
          </p:cNvCxnSpPr>
          <p:nvPr/>
        </p:nvCxnSpPr>
        <p:spPr bwMode="auto">
          <a:xfrm flipV="1">
            <a:off x="7361238" y="1798638"/>
            <a:ext cx="320675" cy="2397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8459" name="AutoShape 60"/>
          <p:cNvCxnSpPr>
            <a:cxnSpLocks noChangeShapeType="1"/>
            <a:stCxn id="18457" idx="1"/>
            <a:endCxn id="18456" idx="5"/>
          </p:cNvCxnSpPr>
          <p:nvPr/>
        </p:nvCxnSpPr>
        <p:spPr bwMode="auto">
          <a:xfrm flipH="1" flipV="1">
            <a:off x="7883525" y="1798638"/>
            <a:ext cx="322263" cy="2397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8460" name="Oval 61"/>
          <p:cNvSpPr>
            <a:spLocks noChangeArrowheads="1"/>
          </p:cNvSpPr>
          <p:nvPr/>
        </p:nvSpPr>
        <p:spPr bwMode="auto">
          <a:xfrm>
            <a:off x="7118350" y="2003425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4</a:t>
            </a:r>
          </a:p>
        </p:txBody>
      </p:sp>
      <p:sp>
        <p:nvSpPr>
          <p:cNvPr id="18461" name="Oval 69"/>
          <p:cNvSpPr>
            <a:spLocks noChangeArrowheads="1"/>
          </p:cNvSpPr>
          <p:nvPr/>
        </p:nvSpPr>
        <p:spPr bwMode="auto">
          <a:xfrm>
            <a:off x="6635750" y="4724400"/>
            <a:ext cx="285750" cy="284163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2</a:t>
            </a:r>
          </a:p>
        </p:txBody>
      </p:sp>
      <p:cxnSp>
        <p:nvCxnSpPr>
          <p:cNvPr id="18462" name="AutoShape 70"/>
          <p:cNvCxnSpPr>
            <a:cxnSpLocks noChangeShapeType="1"/>
            <a:stCxn id="18461" idx="3"/>
            <a:endCxn id="18464" idx="7"/>
          </p:cNvCxnSpPr>
          <p:nvPr/>
        </p:nvCxnSpPr>
        <p:spPr bwMode="auto">
          <a:xfrm flipH="1">
            <a:off x="5791200" y="4986338"/>
            <a:ext cx="885825" cy="2254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8463" name="AutoShape 71"/>
          <p:cNvCxnSpPr>
            <a:cxnSpLocks noChangeShapeType="1"/>
            <a:stCxn id="18469" idx="1"/>
            <a:endCxn id="18461" idx="5"/>
          </p:cNvCxnSpPr>
          <p:nvPr/>
        </p:nvCxnSpPr>
        <p:spPr bwMode="auto">
          <a:xfrm flipH="1" flipV="1">
            <a:off x="6880225" y="4986338"/>
            <a:ext cx="801688" cy="217487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8464" name="Oval 72"/>
          <p:cNvSpPr>
            <a:spLocks noChangeArrowheads="1"/>
          </p:cNvSpPr>
          <p:nvPr/>
        </p:nvSpPr>
        <p:spPr bwMode="auto">
          <a:xfrm>
            <a:off x="5548313" y="518001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3</a:t>
            </a:r>
          </a:p>
        </p:txBody>
      </p:sp>
      <p:sp>
        <p:nvSpPr>
          <p:cNvPr id="18465" name="Oval 73"/>
          <p:cNvSpPr>
            <a:spLocks noChangeArrowheads="1"/>
          </p:cNvSpPr>
          <p:nvPr/>
        </p:nvSpPr>
        <p:spPr bwMode="auto">
          <a:xfrm>
            <a:off x="6070600" y="5635625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5</a:t>
            </a:r>
          </a:p>
        </p:txBody>
      </p:sp>
      <p:cxnSp>
        <p:nvCxnSpPr>
          <p:cNvPr id="18466" name="AutoShape 78"/>
          <p:cNvCxnSpPr>
            <a:cxnSpLocks noChangeShapeType="1"/>
            <a:stCxn id="18468" idx="7"/>
            <a:endCxn id="18464" idx="3"/>
          </p:cNvCxnSpPr>
          <p:nvPr/>
        </p:nvCxnSpPr>
        <p:spPr bwMode="auto">
          <a:xfrm flipV="1">
            <a:off x="5268913" y="5434013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8467" name="AutoShape 79"/>
          <p:cNvCxnSpPr>
            <a:cxnSpLocks noChangeShapeType="1"/>
            <a:stCxn id="18465" idx="1"/>
            <a:endCxn id="18464" idx="5"/>
          </p:cNvCxnSpPr>
          <p:nvPr/>
        </p:nvCxnSpPr>
        <p:spPr bwMode="auto">
          <a:xfrm flipH="1" flipV="1">
            <a:off x="5791200" y="5434013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8468" name="Oval 80"/>
          <p:cNvSpPr>
            <a:spLocks noChangeArrowheads="1"/>
          </p:cNvSpPr>
          <p:nvPr/>
        </p:nvSpPr>
        <p:spPr bwMode="auto">
          <a:xfrm>
            <a:off x="5026025" y="5635625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8</a:t>
            </a:r>
          </a:p>
        </p:txBody>
      </p:sp>
      <p:sp>
        <p:nvSpPr>
          <p:cNvPr id="18469" name="Oval 85"/>
          <p:cNvSpPr>
            <a:spLocks noChangeArrowheads="1"/>
          </p:cNvSpPr>
          <p:nvPr/>
        </p:nvSpPr>
        <p:spPr bwMode="auto">
          <a:xfrm>
            <a:off x="7640638" y="5181600"/>
            <a:ext cx="284162" cy="28575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4</a:t>
            </a:r>
          </a:p>
        </p:txBody>
      </p:sp>
      <p:sp>
        <p:nvSpPr>
          <p:cNvPr id="18470" name="Oval 86"/>
          <p:cNvSpPr>
            <a:spLocks noChangeArrowheads="1"/>
          </p:cNvSpPr>
          <p:nvPr/>
        </p:nvSpPr>
        <p:spPr bwMode="auto">
          <a:xfrm>
            <a:off x="8162925" y="563721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latin typeface="Times New Roman" charset="0"/>
                <a:sym typeface="Symbol" charset="0"/>
              </a:rPr>
              <a:t>6</a:t>
            </a:r>
          </a:p>
        </p:txBody>
      </p:sp>
      <p:cxnSp>
        <p:nvCxnSpPr>
          <p:cNvPr id="18471" name="AutoShape 91"/>
          <p:cNvCxnSpPr>
            <a:cxnSpLocks noChangeShapeType="1"/>
            <a:stCxn id="18473" idx="7"/>
            <a:endCxn id="18469" idx="3"/>
          </p:cNvCxnSpPr>
          <p:nvPr/>
        </p:nvCxnSpPr>
        <p:spPr bwMode="auto">
          <a:xfrm flipV="1">
            <a:off x="7361238" y="5445125"/>
            <a:ext cx="320675" cy="214313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8472" name="AutoShape 92"/>
          <p:cNvCxnSpPr>
            <a:cxnSpLocks noChangeShapeType="1"/>
            <a:stCxn id="18470" idx="1"/>
            <a:endCxn id="18469" idx="5"/>
          </p:cNvCxnSpPr>
          <p:nvPr/>
        </p:nvCxnSpPr>
        <p:spPr bwMode="auto">
          <a:xfrm flipH="1" flipV="1">
            <a:off x="7883525" y="5445125"/>
            <a:ext cx="320675" cy="2238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8473" name="Oval 93"/>
          <p:cNvSpPr>
            <a:spLocks noChangeArrowheads="1"/>
          </p:cNvSpPr>
          <p:nvPr/>
        </p:nvSpPr>
        <p:spPr bwMode="auto">
          <a:xfrm>
            <a:off x="7118350" y="5637213"/>
            <a:ext cx="284163" cy="28575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800">
                <a:solidFill>
                  <a:schemeClr val="tx2"/>
                </a:solidFill>
                <a:latin typeface="Times New Roman" charset="0"/>
                <a:sym typeface="Symbol" charset="0"/>
              </a:rPr>
              <a:t>7</a:t>
            </a:r>
          </a:p>
        </p:txBody>
      </p:sp>
      <p:sp>
        <p:nvSpPr>
          <p:cNvPr id="18474" name="Date Placeholder 4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  <p:extLst>
      <p:ext uri="{BB962C8B-B14F-4D97-AF65-F5344CB8AC3E}">
        <p14:creationId xmlns:p14="http://schemas.microsoft.com/office/powerpoint/2010/main" val="17385694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Heaps</a:t>
            </a:r>
          </a:p>
        </p:txBody>
      </p:sp>
      <p:sp>
        <p:nvSpPr>
          <p:cNvPr id="410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C7DAF060-8329-FE41-ACB2-0C15CD1BBBA2}" type="slidenum">
              <a:rPr lang="en-US" sz="1400"/>
              <a:pPr eaLnBrk="1" hangingPunct="1"/>
              <a:t>78</a:t>
            </a:fld>
            <a:endParaRPr lang="en-US" sz="1400"/>
          </a:p>
        </p:txBody>
      </p:sp>
      <p:sp>
        <p:nvSpPr>
          <p:cNvPr id="410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676400"/>
            <a:ext cx="3886200" cy="42672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Tahoma" charset="0"/>
              </a:rPr>
              <a:t>We can construct a heap storing </a:t>
            </a:r>
            <a:r>
              <a:rPr lang="en-US" sz="2400" b="1" i="1" dirty="0">
                <a:latin typeface="Times New Roman" charset="0"/>
              </a:rPr>
              <a:t>n</a:t>
            </a:r>
            <a:r>
              <a:rPr lang="en-US" sz="2400" dirty="0">
                <a:latin typeface="Tahoma" charset="0"/>
              </a:rPr>
              <a:t> given keys in using a bottom-up construction with </a:t>
            </a:r>
            <a:r>
              <a:rPr lang="en-US" sz="2400" dirty="0">
                <a:latin typeface="Times New Roman" charset="0"/>
              </a:rPr>
              <a:t>log </a:t>
            </a:r>
            <a:r>
              <a:rPr lang="en-US" sz="2400" b="1" i="1" dirty="0">
                <a:latin typeface="Times New Roman" charset="0"/>
              </a:rPr>
              <a:t>n</a:t>
            </a:r>
            <a:r>
              <a:rPr lang="en-US" sz="2400" dirty="0">
                <a:latin typeface="Tahoma" charset="0"/>
              </a:rPr>
              <a:t> phases</a:t>
            </a:r>
          </a:p>
          <a:p>
            <a:pPr eaLnBrk="1" hangingPunct="1"/>
            <a:r>
              <a:rPr lang="en-US" sz="2400" dirty="0">
                <a:latin typeface="Tahoma" charset="0"/>
              </a:rPr>
              <a:t>In phase </a:t>
            </a:r>
            <a:r>
              <a:rPr lang="en-US" sz="2400" b="1" i="1" dirty="0" err="1">
                <a:latin typeface="Times New Roman" charset="0"/>
              </a:rPr>
              <a:t>i</a:t>
            </a:r>
            <a:r>
              <a:rPr lang="en-US" sz="2400" dirty="0">
                <a:latin typeface="Tahoma" charset="0"/>
              </a:rPr>
              <a:t>, pairs of heaps with </a:t>
            </a:r>
            <a:r>
              <a:rPr lang="en-US" sz="2400" dirty="0">
                <a:latin typeface="Times New Roman" charset="0"/>
              </a:rPr>
              <a:t>2</a:t>
            </a:r>
            <a:r>
              <a:rPr lang="en-US" sz="2400" b="1" i="1" baseline="30000" dirty="0">
                <a:latin typeface="Times New Roman" charset="0"/>
              </a:rPr>
              <a:t>i </a:t>
            </a:r>
            <a:r>
              <a:rPr lang="en-US" sz="2400" dirty="0">
                <a:latin typeface="Symbol" charset="0"/>
              </a:rPr>
              <a:t>-</a:t>
            </a:r>
            <a:r>
              <a:rPr lang="en-US" sz="2400" dirty="0">
                <a:latin typeface="Times New Roman" charset="0"/>
              </a:rPr>
              <a:t>1</a:t>
            </a:r>
            <a:r>
              <a:rPr lang="en-US" sz="2400" dirty="0">
                <a:latin typeface="Tahoma" charset="0"/>
              </a:rPr>
              <a:t> keys are merged into heaps with </a:t>
            </a:r>
            <a:r>
              <a:rPr lang="en-US" sz="2400" dirty="0">
                <a:latin typeface="Times New Roman" charset="0"/>
              </a:rPr>
              <a:t>2</a:t>
            </a:r>
            <a:r>
              <a:rPr lang="en-US" sz="2400" b="1" i="1" baseline="30000" dirty="0">
                <a:latin typeface="Times New Roman" charset="0"/>
              </a:rPr>
              <a:t>i</a:t>
            </a:r>
            <a:r>
              <a:rPr lang="en-US" sz="2400" baseline="30000" dirty="0">
                <a:latin typeface="Symbol" charset="0"/>
              </a:rPr>
              <a:t>+</a:t>
            </a:r>
            <a:r>
              <a:rPr lang="en-US" sz="2400" baseline="30000" dirty="0">
                <a:latin typeface="Times New Roman" charset="0"/>
              </a:rPr>
              <a:t>1</a:t>
            </a:r>
            <a:r>
              <a:rPr lang="en-US" sz="2400" dirty="0">
                <a:latin typeface="Symbol" charset="0"/>
              </a:rPr>
              <a:t>-</a:t>
            </a:r>
            <a:r>
              <a:rPr lang="en-US" sz="2400" dirty="0">
                <a:latin typeface="Times New Roman" charset="0"/>
              </a:rPr>
              <a:t>1</a:t>
            </a:r>
            <a:r>
              <a:rPr lang="en-US" sz="2400" dirty="0">
                <a:latin typeface="Tahoma" charset="0"/>
              </a:rPr>
              <a:t> keys (</a:t>
            </a:r>
            <a:r>
              <a:rPr lang="en-US" sz="2400" dirty="0">
                <a:latin typeface="Times New Roman" charset="0"/>
              </a:rPr>
              <a:t>2</a:t>
            </a:r>
            <a:r>
              <a:rPr lang="en-US" sz="2400" b="1" i="1" baseline="30000" dirty="0">
                <a:latin typeface="Times New Roman" charset="0"/>
              </a:rPr>
              <a:t>i </a:t>
            </a:r>
            <a:r>
              <a:rPr lang="en-US" sz="2400" dirty="0">
                <a:latin typeface="Symbol" charset="0"/>
              </a:rPr>
              <a:t>-</a:t>
            </a:r>
            <a:r>
              <a:rPr lang="en-US" sz="2400" dirty="0">
                <a:latin typeface="Times New Roman" charset="0"/>
              </a:rPr>
              <a:t>1 +  2</a:t>
            </a:r>
            <a:r>
              <a:rPr lang="en-US" sz="2400" b="1" i="1" baseline="30000" dirty="0">
                <a:latin typeface="Times New Roman" charset="0"/>
              </a:rPr>
              <a:t>i </a:t>
            </a:r>
            <a:r>
              <a:rPr lang="en-US" sz="2400" dirty="0">
                <a:latin typeface="Symbol" charset="0"/>
              </a:rPr>
              <a:t>-</a:t>
            </a:r>
            <a:r>
              <a:rPr lang="en-US" sz="2400" dirty="0">
                <a:latin typeface="Times New Roman" charset="0"/>
              </a:rPr>
              <a:t>1 + 1)</a:t>
            </a:r>
            <a:endParaRPr lang="en-US" sz="2400" dirty="0">
              <a:latin typeface="Tahoma" charset="0"/>
            </a:endParaRPr>
          </a:p>
        </p:txBody>
      </p:sp>
      <p:sp>
        <p:nvSpPr>
          <p:cNvPr id="4102" name="Rectangle 6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800600" y="1676400"/>
            <a:ext cx="3962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Blip>
                <a:blip r:embed="rId3"/>
              </a:buBlip>
            </a:pPr>
            <a:endParaRPr lang="en-US"/>
          </a:p>
        </p:txBody>
      </p:sp>
      <p:sp>
        <p:nvSpPr>
          <p:cNvPr id="119816" name="Rectangle 8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69342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+mj-ea"/>
              </a:rPr>
              <a:t>Bottom-up Heap Construction</a:t>
            </a:r>
          </a:p>
        </p:txBody>
      </p:sp>
      <p:grpSp>
        <p:nvGrpSpPr>
          <p:cNvPr id="4104" name="Group 24"/>
          <p:cNvGrpSpPr>
            <a:grpSpLocks/>
          </p:cNvGrpSpPr>
          <p:nvPr/>
        </p:nvGrpSpPr>
        <p:grpSpPr bwMode="auto">
          <a:xfrm>
            <a:off x="5357813" y="2209800"/>
            <a:ext cx="2514600" cy="838200"/>
            <a:chOff x="3360" y="1392"/>
            <a:chExt cx="1584" cy="528"/>
          </a:xfrm>
        </p:grpSpPr>
        <p:sp>
          <p:nvSpPr>
            <p:cNvPr id="4114" name="AutoShape 9"/>
            <p:cNvSpPr>
              <a:spLocks noChangeArrowheads="1"/>
            </p:cNvSpPr>
            <p:nvPr/>
          </p:nvSpPr>
          <p:spPr bwMode="auto">
            <a:xfrm>
              <a:off x="3360" y="1392"/>
              <a:ext cx="624" cy="52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2000">
                  <a:latin typeface="Times New Roman" charset="0"/>
                </a:rPr>
                <a:t>2</a:t>
              </a:r>
              <a:r>
                <a:rPr lang="en-US" sz="2000" b="1" i="1" baseline="30000">
                  <a:latin typeface="Times New Roman" charset="0"/>
                </a:rPr>
                <a:t>i </a:t>
              </a:r>
              <a:r>
                <a:rPr lang="en-US" sz="2000">
                  <a:latin typeface="Symbol" charset="0"/>
                </a:rPr>
                <a:t>-</a:t>
              </a:r>
              <a:r>
                <a:rPr lang="en-US" sz="2000">
                  <a:latin typeface="Times New Roman" charset="0"/>
                </a:rPr>
                <a:t>1</a:t>
              </a:r>
            </a:p>
          </p:txBody>
        </p:sp>
        <p:sp>
          <p:nvSpPr>
            <p:cNvPr id="4115" name="AutoShape 10"/>
            <p:cNvSpPr>
              <a:spLocks noChangeArrowheads="1"/>
            </p:cNvSpPr>
            <p:nvPr/>
          </p:nvSpPr>
          <p:spPr bwMode="auto">
            <a:xfrm>
              <a:off x="4320" y="1392"/>
              <a:ext cx="624" cy="52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2000">
                  <a:latin typeface="Times New Roman" charset="0"/>
                </a:rPr>
                <a:t>2</a:t>
              </a:r>
              <a:r>
                <a:rPr lang="en-US" sz="2000" b="1" i="1" baseline="30000">
                  <a:latin typeface="Times New Roman" charset="0"/>
                </a:rPr>
                <a:t>i </a:t>
              </a:r>
              <a:r>
                <a:rPr lang="en-US" sz="2000">
                  <a:latin typeface="Symbol" charset="0"/>
                </a:rPr>
                <a:t>-</a:t>
              </a:r>
              <a:r>
                <a:rPr lang="en-US" sz="2000">
                  <a:latin typeface="Times New Roman" charset="0"/>
                </a:rPr>
                <a:t>1</a:t>
              </a:r>
            </a:p>
          </p:txBody>
        </p:sp>
      </p:grpSp>
      <p:sp>
        <p:nvSpPr>
          <p:cNvPr id="4105" name="AutoShape 18"/>
          <p:cNvSpPr>
            <a:spLocks noChangeArrowheads="1"/>
          </p:cNvSpPr>
          <p:nvPr/>
        </p:nvSpPr>
        <p:spPr bwMode="auto">
          <a:xfrm>
            <a:off x="6424613" y="3429000"/>
            <a:ext cx="381000" cy="381000"/>
          </a:xfrm>
          <a:prstGeom prst="downArrow">
            <a:avLst>
              <a:gd name="adj1" fmla="val 50000"/>
              <a:gd name="adj2" fmla="val 25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29" name="Freeform 21"/>
          <p:cNvSpPr>
            <a:spLocks/>
          </p:cNvSpPr>
          <p:nvPr/>
        </p:nvSpPr>
        <p:spPr bwMode="auto">
          <a:xfrm>
            <a:off x="4773613" y="4191000"/>
            <a:ext cx="3684587" cy="1771650"/>
          </a:xfrm>
          <a:custGeom>
            <a:avLst/>
            <a:gdLst/>
            <a:ahLst/>
            <a:cxnLst>
              <a:cxn ang="0">
                <a:pos x="857" y="147"/>
              </a:cxn>
              <a:cxn ang="0">
                <a:pos x="210" y="981"/>
              </a:cxn>
              <a:cxn ang="0">
                <a:pos x="2119" y="975"/>
              </a:cxn>
              <a:cxn ang="0">
                <a:pos x="1424" y="138"/>
              </a:cxn>
              <a:cxn ang="0">
                <a:pos x="857" y="147"/>
              </a:cxn>
            </a:cxnLst>
            <a:rect l="0" t="0" r="r" b="b"/>
            <a:pathLst>
              <a:path w="2321" h="1116">
                <a:moveTo>
                  <a:pt x="857" y="147"/>
                </a:moveTo>
                <a:cubicBezTo>
                  <a:pt x="722" y="227"/>
                  <a:pt x="0" y="843"/>
                  <a:pt x="210" y="981"/>
                </a:cubicBezTo>
                <a:cubicBezTo>
                  <a:pt x="414" y="1113"/>
                  <a:pt x="1916" y="1116"/>
                  <a:pt x="2119" y="975"/>
                </a:cubicBezTo>
                <a:cubicBezTo>
                  <a:pt x="2321" y="835"/>
                  <a:pt x="1634" y="276"/>
                  <a:pt x="1424" y="138"/>
                </a:cubicBezTo>
                <a:cubicBezTo>
                  <a:pt x="1214" y="0"/>
                  <a:pt x="992" y="67"/>
                  <a:pt x="857" y="1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Tahoma" pitchFamily="34" charset="0"/>
              <a:ea typeface="+mn-ea"/>
            </a:endParaRPr>
          </a:p>
        </p:txBody>
      </p:sp>
      <p:sp>
        <p:nvSpPr>
          <p:cNvPr id="4107" name="AutoShape 11"/>
          <p:cNvSpPr>
            <a:spLocks noChangeArrowheads="1"/>
          </p:cNvSpPr>
          <p:nvPr/>
        </p:nvSpPr>
        <p:spPr bwMode="auto">
          <a:xfrm>
            <a:off x="5334000" y="4868863"/>
            <a:ext cx="990600" cy="84137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8" name="AutoShape 12"/>
          <p:cNvSpPr>
            <a:spLocks noChangeArrowheads="1"/>
          </p:cNvSpPr>
          <p:nvPr/>
        </p:nvSpPr>
        <p:spPr bwMode="auto">
          <a:xfrm>
            <a:off x="6858000" y="4868863"/>
            <a:ext cx="990600" cy="84137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9" name="Oval 13"/>
          <p:cNvSpPr>
            <a:spLocks noChangeArrowheads="1"/>
          </p:cNvSpPr>
          <p:nvPr/>
        </p:nvSpPr>
        <p:spPr bwMode="auto">
          <a:xfrm>
            <a:off x="6438900" y="4411663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110" name="AutoShape 15"/>
          <p:cNvCxnSpPr>
            <a:cxnSpLocks noChangeShapeType="1"/>
            <a:stCxn id="4109" idx="3"/>
            <a:endCxn id="4107" idx="0"/>
          </p:cNvCxnSpPr>
          <p:nvPr/>
        </p:nvCxnSpPr>
        <p:spPr bwMode="auto">
          <a:xfrm flipH="1">
            <a:off x="5829300" y="4681538"/>
            <a:ext cx="654050" cy="1873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111" name="AutoShape 16"/>
          <p:cNvCxnSpPr>
            <a:cxnSpLocks noChangeShapeType="1"/>
            <a:stCxn id="4109" idx="5"/>
            <a:endCxn id="4108" idx="0"/>
          </p:cNvCxnSpPr>
          <p:nvPr/>
        </p:nvCxnSpPr>
        <p:spPr bwMode="auto">
          <a:xfrm>
            <a:off x="6699250" y="4681538"/>
            <a:ext cx="654050" cy="1873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112" name="Rectangle 22"/>
          <p:cNvSpPr>
            <a:spLocks noChangeArrowheads="1"/>
          </p:cNvSpPr>
          <p:nvPr/>
        </p:nvSpPr>
        <p:spPr bwMode="auto">
          <a:xfrm>
            <a:off x="6161088" y="4872038"/>
            <a:ext cx="925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Times New Roman" charset="0"/>
              </a:rPr>
              <a:t>2</a:t>
            </a:r>
            <a:r>
              <a:rPr lang="en-US" b="1" i="1" baseline="30000">
                <a:latin typeface="Times New Roman" charset="0"/>
              </a:rPr>
              <a:t>i</a:t>
            </a:r>
            <a:r>
              <a:rPr lang="en-US" baseline="30000">
                <a:latin typeface="Symbol" charset="0"/>
              </a:rPr>
              <a:t>+</a:t>
            </a:r>
            <a:r>
              <a:rPr lang="en-US" baseline="30000">
                <a:latin typeface="Times New Roman" charset="0"/>
              </a:rPr>
              <a:t>1</a:t>
            </a:r>
            <a:r>
              <a:rPr lang="en-US">
                <a:latin typeface="Symbol" charset="0"/>
              </a:rPr>
              <a:t>-</a:t>
            </a:r>
            <a:r>
              <a:rPr lang="en-US">
                <a:latin typeface="Times New Roman" charset="0"/>
              </a:rPr>
              <a:t>1</a:t>
            </a:r>
          </a:p>
        </p:txBody>
      </p:sp>
      <p:graphicFrame>
        <p:nvGraphicFramePr>
          <p:cNvPr id="4098" name="Object 25"/>
          <p:cNvGraphicFramePr>
            <a:graphicFrameLocks noChangeAspect="1"/>
          </p:cNvGraphicFramePr>
          <p:nvPr/>
        </p:nvGraphicFramePr>
        <p:xfrm>
          <a:off x="7391400" y="490538"/>
          <a:ext cx="1371600" cy="1246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" name="Clip" r:id="rId4" imgW="1744560" imgH="1584360" progId="MS_ClipArt_Gallery.2">
                  <p:embed/>
                </p:oleObj>
              </mc:Choice>
              <mc:Fallback>
                <p:oleObj name="Clip" r:id="rId4" imgW="1744560" imgH="15843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490538"/>
                        <a:ext cx="1371600" cy="1246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3" name="Date Placeholder 18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  <p:extLst>
      <p:ext uri="{BB962C8B-B14F-4D97-AF65-F5344CB8AC3E}">
        <p14:creationId xmlns:p14="http://schemas.microsoft.com/office/powerpoint/2010/main" val="6011085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Heaps</a:t>
            </a: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D0CA68BA-2791-574E-BE9C-CF79360E0C6C}" type="slidenum">
              <a:rPr lang="en-US" sz="1400"/>
              <a:pPr eaLnBrk="1" hangingPunct="1"/>
              <a:t>79</a:t>
            </a:fld>
            <a:endParaRPr lang="en-US" sz="1400"/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Example</a:t>
            </a:r>
          </a:p>
        </p:txBody>
      </p:sp>
      <p:sp>
        <p:nvSpPr>
          <p:cNvPr id="19461" name="Oval 85"/>
          <p:cNvSpPr>
            <a:spLocks noChangeArrowheads="1"/>
          </p:cNvSpPr>
          <p:nvPr/>
        </p:nvSpPr>
        <p:spPr bwMode="auto">
          <a:xfrm>
            <a:off x="2479675" y="2103438"/>
            <a:ext cx="285750" cy="284162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cxnSp>
        <p:nvCxnSpPr>
          <p:cNvPr id="19462" name="AutoShape 86"/>
          <p:cNvCxnSpPr>
            <a:cxnSpLocks noChangeShapeType="1"/>
            <a:stCxn id="19461" idx="3"/>
            <a:endCxn id="19464" idx="7"/>
          </p:cNvCxnSpPr>
          <p:nvPr/>
        </p:nvCxnSpPr>
        <p:spPr bwMode="auto">
          <a:xfrm flipH="1">
            <a:off x="1663700" y="2346325"/>
            <a:ext cx="857250" cy="25400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9463" name="AutoShape 87"/>
          <p:cNvCxnSpPr>
            <a:cxnSpLocks noChangeShapeType="1"/>
            <a:stCxn id="19469" idx="1"/>
            <a:endCxn id="19461" idx="5"/>
          </p:cNvCxnSpPr>
          <p:nvPr/>
        </p:nvCxnSpPr>
        <p:spPr bwMode="auto">
          <a:xfrm flipH="1" flipV="1">
            <a:off x="2724150" y="2346325"/>
            <a:ext cx="857250" cy="25558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464" name="Oval 89"/>
          <p:cNvSpPr>
            <a:spLocks noChangeArrowheads="1"/>
          </p:cNvSpPr>
          <p:nvPr/>
        </p:nvSpPr>
        <p:spPr bwMode="auto">
          <a:xfrm>
            <a:off x="1420813" y="2559050"/>
            <a:ext cx="284162" cy="2857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19465" name="Oval 90"/>
          <p:cNvSpPr>
            <a:spLocks noChangeArrowheads="1"/>
          </p:cNvSpPr>
          <p:nvPr/>
        </p:nvSpPr>
        <p:spPr bwMode="auto">
          <a:xfrm>
            <a:off x="1943100" y="30146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15</a:t>
            </a:r>
          </a:p>
        </p:txBody>
      </p:sp>
      <p:cxnSp>
        <p:nvCxnSpPr>
          <p:cNvPr id="19466" name="AutoShape 95"/>
          <p:cNvCxnSpPr>
            <a:cxnSpLocks noChangeShapeType="1"/>
            <a:stCxn id="19468" idx="7"/>
            <a:endCxn id="19464" idx="3"/>
          </p:cNvCxnSpPr>
          <p:nvPr/>
        </p:nvCxnSpPr>
        <p:spPr bwMode="auto">
          <a:xfrm flipV="1">
            <a:off x="1141413" y="2803525"/>
            <a:ext cx="320675" cy="24288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9467" name="AutoShape 96"/>
          <p:cNvCxnSpPr>
            <a:cxnSpLocks noChangeShapeType="1"/>
            <a:stCxn id="19465" idx="1"/>
            <a:endCxn id="19464" idx="5"/>
          </p:cNvCxnSpPr>
          <p:nvPr/>
        </p:nvCxnSpPr>
        <p:spPr bwMode="auto">
          <a:xfrm flipH="1" flipV="1">
            <a:off x="1663700" y="2803525"/>
            <a:ext cx="320675" cy="24288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468" name="Oval 97"/>
          <p:cNvSpPr>
            <a:spLocks noChangeArrowheads="1"/>
          </p:cNvSpPr>
          <p:nvPr/>
        </p:nvSpPr>
        <p:spPr bwMode="auto">
          <a:xfrm>
            <a:off x="898525" y="3014663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16</a:t>
            </a:r>
          </a:p>
        </p:txBody>
      </p:sp>
      <p:sp>
        <p:nvSpPr>
          <p:cNvPr id="19469" name="Oval 103"/>
          <p:cNvSpPr>
            <a:spLocks noChangeArrowheads="1"/>
          </p:cNvSpPr>
          <p:nvPr/>
        </p:nvSpPr>
        <p:spPr bwMode="auto">
          <a:xfrm>
            <a:off x="3540125" y="2560638"/>
            <a:ext cx="284163" cy="2857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19470" name="Oval 104"/>
          <p:cNvSpPr>
            <a:spLocks noChangeArrowheads="1"/>
          </p:cNvSpPr>
          <p:nvPr/>
        </p:nvSpPr>
        <p:spPr bwMode="auto">
          <a:xfrm>
            <a:off x="4062413" y="30162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12</a:t>
            </a:r>
          </a:p>
        </p:txBody>
      </p:sp>
      <p:cxnSp>
        <p:nvCxnSpPr>
          <p:cNvPr id="19471" name="AutoShape 109"/>
          <p:cNvCxnSpPr>
            <a:cxnSpLocks noChangeShapeType="1"/>
            <a:stCxn id="19473" idx="7"/>
            <a:endCxn id="19469" idx="3"/>
          </p:cNvCxnSpPr>
          <p:nvPr/>
        </p:nvCxnSpPr>
        <p:spPr bwMode="auto">
          <a:xfrm flipV="1">
            <a:off x="3260725" y="2805113"/>
            <a:ext cx="320675" cy="242887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9472" name="AutoShape 110"/>
          <p:cNvCxnSpPr>
            <a:cxnSpLocks noChangeShapeType="1"/>
            <a:stCxn id="19470" idx="1"/>
            <a:endCxn id="19469" idx="5"/>
          </p:cNvCxnSpPr>
          <p:nvPr/>
        </p:nvCxnSpPr>
        <p:spPr bwMode="auto">
          <a:xfrm flipH="1" flipV="1">
            <a:off x="3783013" y="2805113"/>
            <a:ext cx="320675" cy="242887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473" name="Oval 111"/>
          <p:cNvSpPr>
            <a:spLocks noChangeArrowheads="1"/>
          </p:cNvSpPr>
          <p:nvPr/>
        </p:nvSpPr>
        <p:spPr bwMode="auto">
          <a:xfrm>
            <a:off x="3017838" y="3016250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4</a:t>
            </a:r>
          </a:p>
        </p:txBody>
      </p:sp>
      <p:sp>
        <p:nvSpPr>
          <p:cNvPr id="19474" name="Oval 116"/>
          <p:cNvSpPr>
            <a:spLocks noChangeArrowheads="1"/>
          </p:cNvSpPr>
          <p:nvPr/>
        </p:nvSpPr>
        <p:spPr bwMode="auto">
          <a:xfrm>
            <a:off x="4598988" y="1676400"/>
            <a:ext cx="287337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cxnSp>
        <p:nvCxnSpPr>
          <p:cNvPr id="19475" name="AutoShape 117"/>
          <p:cNvCxnSpPr>
            <a:cxnSpLocks noChangeShapeType="1"/>
            <a:stCxn id="19474" idx="5"/>
            <a:endCxn id="19477" idx="1"/>
          </p:cNvCxnSpPr>
          <p:nvPr/>
        </p:nvCxnSpPr>
        <p:spPr bwMode="auto">
          <a:xfrm>
            <a:off x="4843463" y="1919288"/>
            <a:ext cx="1917700" cy="227012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9476" name="AutoShape 118"/>
          <p:cNvCxnSpPr>
            <a:cxnSpLocks noChangeShapeType="1"/>
            <a:stCxn id="19474" idx="3"/>
            <a:endCxn id="19461" idx="7"/>
          </p:cNvCxnSpPr>
          <p:nvPr/>
        </p:nvCxnSpPr>
        <p:spPr bwMode="auto">
          <a:xfrm flipH="1">
            <a:off x="2724150" y="1919288"/>
            <a:ext cx="1917700" cy="225425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477" name="Oval 119"/>
          <p:cNvSpPr>
            <a:spLocks noChangeArrowheads="1"/>
          </p:cNvSpPr>
          <p:nvPr/>
        </p:nvSpPr>
        <p:spPr bwMode="auto">
          <a:xfrm>
            <a:off x="6719888" y="2105025"/>
            <a:ext cx="285750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cxnSp>
        <p:nvCxnSpPr>
          <p:cNvPr id="19478" name="AutoShape 120"/>
          <p:cNvCxnSpPr>
            <a:cxnSpLocks noChangeShapeType="1"/>
            <a:stCxn id="19477" idx="3"/>
            <a:endCxn id="19480" idx="7"/>
          </p:cNvCxnSpPr>
          <p:nvPr/>
        </p:nvCxnSpPr>
        <p:spPr bwMode="auto">
          <a:xfrm flipH="1">
            <a:off x="5903913" y="2347913"/>
            <a:ext cx="857250" cy="25400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9479" name="AutoShape 121"/>
          <p:cNvCxnSpPr>
            <a:cxnSpLocks noChangeShapeType="1"/>
            <a:stCxn id="19485" idx="1"/>
            <a:endCxn id="19477" idx="5"/>
          </p:cNvCxnSpPr>
          <p:nvPr/>
        </p:nvCxnSpPr>
        <p:spPr bwMode="auto">
          <a:xfrm flipH="1" flipV="1">
            <a:off x="6964363" y="2347913"/>
            <a:ext cx="857250" cy="255587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480" name="Oval 123"/>
          <p:cNvSpPr>
            <a:spLocks noChangeArrowheads="1"/>
          </p:cNvSpPr>
          <p:nvPr/>
        </p:nvSpPr>
        <p:spPr bwMode="auto">
          <a:xfrm>
            <a:off x="5661025" y="2560638"/>
            <a:ext cx="284163" cy="2857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19481" name="Oval 124"/>
          <p:cNvSpPr>
            <a:spLocks noChangeArrowheads="1"/>
          </p:cNvSpPr>
          <p:nvPr/>
        </p:nvSpPr>
        <p:spPr bwMode="auto">
          <a:xfrm>
            <a:off x="6183313" y="30162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7</a:t>
            </a:r>
          </a:p>
        </p:txBody>
      </p:sp>
      <p:cxnSp>
        <p:nvCxnSpPr>
          <p:cNvPr id="19482" name="AutoShape 129"/>
          <p:cNvCxnSpPr>
            <a:cxnSpLocks noChangeShapeType="1"/>
            <a:stCxn id="19484" idx="7"/>
            <a:endCxn id="19480" idx="3"/>
          </p:cNvCxnSpPr>
          <p:nvPr/>
        </p:nvCxnSpPr>
        <p:spPr bwMode="auto">
          <a:xfrm flipV="1">
            <a:off x="5381625" y="2805113"/>
            <a:ext cx="320675" cy="242887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9483" name="AutoShape 130"/>
          <p:cNvCxnSpPr>
            <a:cxnSpLocks noChangeShapeType="1"/>
            <a:stCxn id="19481" idx="1"/>
            <a:endCxn id="19480" idx="5"/>
          </p:cNvCxnSpPr>
          <p:nvPr/>
        </p:nvCxnSpPr>
        <p:spPr bwMode="auto">
          <a:xfrm flipH="1" flipV="1">
            <a:off x="5903913" y="2805113"/>
            <a:ext cx="320675" cy="242887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484" name="Oval 131"/>
          <p:cNvSpPr>
            <a:spLocks noChangeArrowheads="1"/>
          </p:cNvSpPr>
          <p:nvPr/>
        </p:nvSpPr>
        <p:spPr bwMode="auto">
          <a:xfrm>
            <a:off x="5138738" y="3016250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6</a:t>
            </a:r>
          </a:p>
        </p:txBody>
      </p:sp>
      <p:sp>
        <p:nvSpPr>
          <p:cNvPr id="19485" name="Oval 137"/>
          <p:cNvSpPr>
            <a:spLocks noChangeArrowheads="1"/>
          </p:cNvSpPr>
          <p:nvPr/>
        </p:nvSpPr>
        <p:spPr bwMode="auto">
          <a:xfrm>
            <a:off x="7780338" y="2562225"/>
            <a:ext cx="284162" cy="2857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19486" name="Oval 138"/>
          <p:cNvSpPr>
            <a:spLocks noChangeArrowheads="1"/>
          </p:cNvSpPr>
          <p:nvPr/>
        </p:nvSpPr>
        <p:spPr bwMode="auto">
          <a:xfrm>
            <a:off x="8302625" y="3017838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20</a:t>
            </a:r>
          </a:p>
        </p:txBody>
      </p:sp>
      <p:cxnSp>
        <p:nvCxnSpPr>
          <p:cNvPr id="19487" name="AutoShape 143"/>
          <p:cNvCxnSpPr>
            <a:cxnSpLocks noChangeShapeType="1"/>
            <a:stCxn id="19489" idx="7"/>
            <a:endCxn id="19485" idx="3"/>
          </p:cNvCxnSpPr>
          <p:nvPr/>
        </p:nvCxnSpPr>
        <p:spPr bwMode="auto">
          <a:xfrm flipV="1">
            <a:off x="7500938" y="2806700"/>
            <a:ext cx="320675" cy="24288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9488" name="AutoShape 144"/>
          <p:cNvCxnSpPr>
            <a:cxnSpLocks noChangeShapeType="1"/>
            <a:stCxn id="19486" idx="1"/>
            <a:endCxn id="19485" idx="5"/>
          </p:cNvCxnSpPr>
          <p:nvPr/>
        </p:nvCxnSpPr>
        <p:spPr bwMode="auto">
          <a:xfrm flipH="1" flipV="1">
            <a:off x="8023225" y="2806700"/>
            <a:ext cx="320675" cy="24288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489" name="Oval 145"/>
          <p:cNvSpPr>
            <a:spLocks noChangeArrowheads="1"/>
          </p:cNvSpPr>
          <p:nvPr/>
        </p:nvSpPr>
        <p:spPr bwMode="auto">
          <a:xfrm>
            <a:off x="7258050" y="3017838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23</a:t>
            </a:r>
          </a:p>
        </p:txBody>
      </p:sp>
      <p:sp>
        <p:nvSpPr>
          <p:cNvPr id="19490" name="Oval 150"/>
          <p:cNvSpPr>
            <a:spLocks noChangeArrowheads="1"/>
          </p:cNvSpPr>
          <p:nvPr/>
        </p:nvSpPr>
        <p:spPr bwMode="auto">
          <a:xfrm>
            <a:off x="2452688" y="4618038"/>
            <a:ext cx="285750" cy="284162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cxnSp>
        <p:nvCxnSpPr>
          <p:cNvPr id="19491" name="AutoShape 151"/>
          <p:cNvCxnSpPr>
            <a:cxnSpLocks noChangeShapeType="1"/>
            <a:stCxn id="19490" idx="3"/>
            <a:endCxn id="19493" idx="7"/>
          </p:cNvCxnSpPr>
          <p:nvPr/>
        </p:nvCxnSpPr>
        <p:spPr bwMode="auto">
          <a:xfrm flipH="1">
            <a:off x="1636713" y="4860925"/>
            <a:ext cx="857250" cy="239713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9492" name="AutoShape 152"/>
          <p:cNvCxnSpPr>
            <a:cxnSpLocks noChangeShapeType="1"/>
            <a:stCxn id="19498" idx="1"/>
            <a:endCxn id="19490" idx="5"/>
          </p:cNvCxnSpPr>
          <p:nvPr/>
        </p:nvCxnSpPr>
        <p:spPr bwMode="auto">
          <a:xfrm flipH="1" flipV="1">
            <a:off x="2697163" y="4860925"/>
            <a:ext cx="857250" cy="24130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493" name="Oval 153"/>
          <p:cNvSpPr>
            <a:spLocks noChangeArrowheads="1"/>
          </p:cNvSpPr>
          <p:nvPr/>
        </p:nvSpPr>
        <p:spPr bwMode="auto">
          <a:xfrm>
            <a:off x="1393825" y="5073650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solidFill>
                  <a:schemeClr val="tx2"/>
                </a:solidFill>
                <a:latin typeface="Times New Roman" charset="0"/>
                <a:sym typeface="Symbol" charset="0"/>
              </a:rPr>
              <a:t>25</a:t>
            </a:r>
          </a:p>
        </p:txBody>
      </p:sp>
      <p:sp>
        <p:nvSpPr>
          <p:cNvPr id="19494" name="Oval 154"/>
          <p:cNvSpPr>
            <a:spLocks noChangeArrowheads="1"/>
          </p:cNvSpPr>
          <p:nvPr/>
        </p:nvSpPr>
        <p:spPr bwMode="auto">
          <a:xfrm>
            <a:off x="1916113" y="55292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15</a:t>
            </a:r>
          </a:p>
        </p:txBody>
      </p:sp>
      <p:cxnSp>
        <p:nvCxnSpPr>
          <p:cNvPr id="19495" name="AutoShape 159"/>
          <p:cNvCxnSpPr>
            <a:cxnSpLocks noChangeShapeType="1"/>
            <a:stCxn id="19497" idx="7"/>
            <a:endCxn id="19493" idx="3"/>
          </p:cNvCxnSpPr>
          <p:nvPr/>
        </p:nvCxnSpPr>
        <p:spPr bwMode="auto">
          <a:xfrm flipV="1">
            <a:off x="1114425" y="5332413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9496" name="AutoShape 160"/>
          <p:cNvCxnSpPr>
            <a:cxnSpLocks noChangeShapeType="1"/>
            <a:stCxn id="19494" idx="1"/>
            <a:endCxn id="19493" idx="5"/>
          </p:cNvCxnSpPr>
          <p:nvPr/>
        </p:nvCxnSpPr>
        <p:spPr bwMode="auto">
          <a:xfrm flipH="1" flipV="1">
            <a:off x="1636713" y="5332413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497" name="Oval 161"/>
          <p:cNvSpPr>
            <a:spLocks noChangeArrowheads="1"/>
          </p:cNvSpPr>
          <p:nvPr/>
        </p:nvSpPr>
        <p:spPr bwMode="auto">
          <a:xfrm>
            <a:off x="871538" y="552926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16</a:t>
            </a:r>
          </a:p>
        </p:txBody>
      </p:sp>
      <p:sp>
        <p:nvSpPr>
          <p:cNvPr id="19498" name="Oval 166"/>
          <p:cNvSpPr>
            <a:spLocks noChangeArrowheads="1"/>
          </p:cNvSpPr>
          <p:nvPr/>
        </p:nvSpPr>
        <p:spPr bwMode="auto">
          <a:xfrm>
            <a:off x="3513138" y="5075238"/>
            <a:ext cx="284162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solidFill>
                  <a:schemeClr val="tx2"/>
                </a:solidFill>
                <a:latin typeface="Times New Roman" charset="0"/>
                <a:sym typeface="Symbol" charset="0"/>
              </a:rPr>
              <a:t>5</a:t>
            </a:r>
          </a:p>
        </p:txBody>
      </p:sp>
      <p:sp>
        <p:nvSpPr>
          <p:cNvPr id="19499" name="Oval 167"/>
          <p:cNvSpPr>
            <a:spLocks noChangeArrowheads="1"/>
          </p:cNvSpPr>
          <p:nvPr/>
        </p:nvSpPr>
        <p:spPr bwMode="auto">
          <a:xfrm>
            <a:off x="4035425" y="55308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12</a:t>
            </a:r>
          </a:p>
        </p:txBody>
      </p:sp>
      <p:cxnSp>
        <p:nvCxnSpPr>
          <p:cNvPr id="19500" name="AutoShape 172"/>
          <p:cNvCxnSpPr>
            <a:cxnSpLocks noChangeShapeType="1"/>
            <a:stCxn id="19502" idx="7"/>
            <a:endCxn id="19498" idx="3"/>
          </p:cNvCxnSpPr>
          <p:nvPr/>
        </p:nvCxnSpPr>
        <p:spPr bwMode="auto">
          <a:xfrm flipV="1">
            <a:off x="3233738" y="53340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9501" name="AutoShape 173"/>
          <p:cNvCxnSpPr>
            <a:cxnSpLocks noChangeShapeType="1"/>
            <a:stCxn id="19499" idx="1"/>
            <a:endCxn id="19498" idx="5"/>
          </p:cNvCxnSpPr>
          <p:nvPr/>
        </p:nvCxnSpPr>
        <p:spPr bwMode="auto">
          <a:xfrm flipH="1" flipV="1">
            <a:off x="3756025" y="53340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502" name="Oval 174"/>
          <p:cNvSpPr>
            <a:spLocks noChangeArrowheads="1"/>
          </p:cNvSpPr>
          <p:nvPr/>
        </p:nvSpPr>
        <p:spPr bwMode="auto">
          <a:xfrm>
            <a:off x="2990850" y="55308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4</a:t>
            </a:r>
          </a:p>
        </p:txBody>
      </p:sp>
      <p:sp>
        <p:nvSpPr>
          <p:cNvPr id="19503" name="Oval 179"/>
          <p:cNvSpPr>
            <a:spLocks noChangeArrowheads="1"/>
          </p:cNvSpPr>
          <p:nvPr/>
        </p:nvSpPr>
        <p:spPr bwMode="auto">
          <a:xfrm>
            <a:off x="4572000" y="4191000"/>
            <a:ext cx="287338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cxnSp>
        <p:nvCxnSpPr>
          <p:cNvPr id="19504" name="AutoShape 180"/>
          <p:cNvCxnSpPr>
            <a:cxnSpLocks noChangeShapeType="1"/>
            <a:stCxn id="19503" idx="5"/>
            <a:endCxn id="19506" idx="1"/>
          </p:cNvCxnSpPr>
          <p:nvPr/>
        </p:nvCxnSpPr>
        <p:spPr bwMode="auto">
          <a:xfrm>
            <a:off x="4816475" y="4433888"/>
            <a:ext cx="1917700" cy="227012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9505" name="AutoShape 181"/>
          <p:cNvCxnSpPr>
            <a:cxnSpLocks noChangeShapeType="1"/>
            <a:stCxn id="19503" idx="3"/>
            <a:endCxn id="19490" idx="7"/>
          </p:cNvCxnSpPr>
          <p:nvPr/>
        </p:nvCxnSpPr>
        <p:spPr bwMode="auto">
          <a:xfrm flipH="1">
            <a:off x="2697163" y="4433888"/>
            <a:ext cx="1917700" cy="225425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506" name="Oval 182"/>
          <p:cNvSpPr>
            <a:spLocks noChangeArrowheads="1"/>
          </p:cNvSpPr>
          <p:nvPr/>
        </p:nvSpPr>
        <p:spPr bwMode="auto">
          <a:xfrm>
            <a:off x="6692900" y="4619625"/>
            <a:ext cx="285750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cxnSp>
        <p:nvCxnSpPr>
          <p:cNvPr id="19507" name="AutoShape 183"/>
          <p:cNvCxnSpPr>
            <a:cxnSpLocks noChangeShapeType="1"/>
            <a:stCxn id="19506" idx="3"/>
            <a:endCxn id="19509" idx="7"/>
          </p:cNvCxnSpPr>
          <p:nvPr/>
        </p:nvCxnSpPr>
        <p:spPr bwMode="auto">
          <a:xfrm flipH="1">
            <a:off x="5876925" y="4862513"/>
            <a:ext cx="857250" cy="239712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9508" name="AutoShape 184"/>
          <p:cNvCxnSpPr>
            <a:cxnSpLocks noChangeShapeType="1"/>
            <a:stCxn id="19514" idx="1"/>
            <a:endCxn id="19506" idx="5"/>
          </p:cNvCxnSpPr>
          <p:nvPr/>
        </p:nvCxnSpPr>
        <p:spPr bwMode="auto">
          <a:xfrm flipH="1" flipV="1">
            <a:off x="6937375" y="4862513"/>
            <a:ext cx="857250" cy="24130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509" name="Oval 185"/>
          <p:cNvSpPr>
            <a:spLocks noChangeArrowheads="1"/>
          </p:cNvSpPr>
          <p:nvPr/>
        </p:nvSpPr>
        <p:spPr bwMode="auto">
          <a:xfrm>
            <a:off x="5634038" y="5075238"/>
            <a:ext cx="284162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solidFill>
                  <a:schemeClr val="tx2"/>
                </a:solidFill>
                <a:latin typeface="Times New Roman" charset="0"/>
                <a:sym typeface="Symbol" charset="0"/>
              </a:rPr>
              <a:t>11</a:t>
            </a:r>
          </a:p>
        </p:txBody>
      </p:sp>
      <p:sp>
        <p:nvSpPr>
          <p:cNvPr id="19510" name="Oval 186"/>
          <p:cNvSpPr>
            <a:spLocks noChangeArrowheads="1"/>
          </p:cNvSpPr>
          <p:nvPr/>
        </p:nvSpPr>
        <p:spPr bwMode="auto">
          <a:xfrm>
            <a:off x="6156325" y="55308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7</a:t>
            </a:r>
          </a:p>
        </p:txBody>
      </p:sp>
      <p:cxnSp>
        <p:nvCxnSpPr>
          <p:cNvPr id="19511" name="AutoShape 191"/>
          <p:cNvCxnSpPr>
            <a:cxnSpLocks noChangeShapeType="1"/>
            <a:stCxn id="19513" idx="7"/>
            <a:endCxn id="19509" idx="3"/>
          </p:cNvCxnSpPr>
          <p:nvPr/>
        </p:nvCxnSpPr>
        <p:spPr bwMode="auto">
          <a:xfrm flipV="1">
            <a:off x="5354638" y="53340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9512" name="AutoShape 192"/>
          <p:cNvCxnSpPr>
            <a:cxnSpLocks noChangeShapeType="1"/>
            <a:stCxn id="19510" idx="1"/>
            <a:endCxn id="19509" idx="5"/>
          </p:cNvCxnSpPr>
          <p:nvPr/>
        </p:nvCxnSpPr>
        <p:spPr bwMode="auto">
          <a:xfrm flipH="1" flipV="1">
            <a:off x="5876925" y="53340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513" name="Oval 193"/>
          <p:cNvSpPr>
            <a:spLocks noChangeArrowheads="1"/>
          </p:cNvSpPr>
          <p:nvPr/>
        </p:nvSpPr>
        <p:spPr bwMode="auto">
          <a:xfrm>
            <a:off x="5111750" y="55308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6</a:t>
            </a:r>
          </a:p>
        </p:txBody>
      </p:sp>
      <p:sp>
        <p:nvSpPr>
          <p:cNvPr id="19514" name="Oval 198"/>
          <p:cNvSpPr>
            <a:spLocks noChangeArrowheads="1"/>
          </p:cNvSpPr>
          <p:nvPr/>
        </p:nvSpPr>
        <p:spPr bwMode="auto">
          <a:xfrm>
            <a:off x="7753350" y="5076825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solidFill>
                  <a:schemeClr val="tx2"/>
                </a:solidFill>
                <a:latin typeface="Times New Roman" charset="0"/>
                <a:sym typeface="Symbol" charset="0"/>
              </a:rPr>
              <a:t>27</a:t>
            </a:r>
          </a:p>
        </p:txBody>
      </p:sp>
      <p:sp>
        <p:nvSpPr>
          <p:cNvPr id="19515" name="Oval 199"/>
          <p:cNvSpPr>
            <a:spLocks noChangeArrowheads="1"/>
          </p:cNvSpPr>
          <p:nvPr/>
        </p:nvSpPr>
        <p:spPr bwMode="auto">
          <a:xfrm>
            <a:off x="8275638" y="5532438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20</a:t>
            </a:r>
          </a:p>
        </p:txBody>
      </p:sp>
      <p:cxnSp>
        <p:nvCxnSpPr>
          <p:cNvPr id="19516" name="AutoShape 204"/>
          <p:cNvCxnSpPr>
            <a:cxnSpLocks noChangeShapeType="1"/>
            <a:stCxn id="19518" idx="7"/>
            <a:endCxn id="19514" idx="3"/>
          </p:cNvCxnSpPr>
          <p:nvPr/>
        </p:nvCxnSpPr>
        <p:spPr bwMode="auto">
          <a:xfrm flipV="1">
            <a:off x="7473950" y="5335588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9517" name="AutoShape 205"/>
          <p:cNvCxnSpPr>
            <a:cxnSpLocks noChangeShapeType="1"/>
            <a:stCxn id="19515" idx="1"/>
            <a:endCxn id="19514" idx="5"/>
          </p:cNvCxnSpPr>
          <p:nvPr/>
        </p:nvCxnSpPr>
        <p:spPr bwMode="auto">
          <a:xfrm flipH="1" flipV="1">
            <a:off x="7996238" y="5335588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518" name="Oval 206"/>
          <p:cNvSpPr>
            <a:spLocks noChangeArrowheads="1"/>
          </p:cNvSpPr>
          <p:nvPr/>
        </p:nvSpPr>
        <p:spPr bwMode="auto">
          <a:xfrm>
            <a:off x="7231063" y="55324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23</a:t>
            </a:r>
          </a:p>
        </p:txBody>
      </p:sp>
      <p:sp>
        <p:nvSpPr>
          <p:cNvPr id="19519" name="Date Placeholder 6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  <p:extLst>
      <p:ext uri="{BB962C8B-B14F-4D97-AF65-F5344CB8AC3E}">
        <p14:creationId xmlns:p14="http://schemas.microsoft.com/office/powerpoint/2010/main" val="3164132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What is Priority Queues?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68DFBA-815C-4FA2-8C3B-D9717670A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2" b="-1"/>
          <a:stretch/>
        </p:blipFill>
        <p:spPr>
          <a:xfrm>
            <a:off x="793397" y="1676400"/>
            <a:ext cx="77016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533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Heaps</a:t>
            </a:r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AD313CC5-370A-C648-B42E-768526863F59}" type="slidenum">
              <a:rPr lang="en-US" sz="1400"/>
              <a:pPr eaLnBrk="1" hangingPunct="1"/>
              <a:t>80</a:t>
            </a:fld>
            <a:endParaRPr lang="en-US" sz="1400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Example (contd.)</a:t>
            </a:r>
          </a:p>
        </p:txBody>
      </p:sp>
      <p:sp>
        <p:nvSpPr>
          <p:cNvPr id="20485" name="Oval 4"/>
          <p:cNvSpPr>
            <a:spLocks noChangeArrowheads="1"/>
          </p:cNvSpPr>
          <p:nvPr/>
        </p:nvSpPr>
        <p:spPr bwMode="auto">
          <a:xfrm>
            <a:off x="2528888" y="2103438"/>
            <a:ext cx="285750" cy="284162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cxnSp>
        <p:nvCxnSpPr>
          <p:cNvPr id="20486" name="AutoShape 5"/>
          <p:cNvCxnSpPr>
            <a:cxnSpLocks noChangeShapeType="1"/>
            <a:stCxn id="20485" idx="3"/>
            <a:endCxn id="20488" idx="7"/>
          </p:cNvCxnSpPr>
          <p:nvPr/>
        </p:nvCxnSpPr>
        <p:spPr bwMode="auto">
          <a:xfrm flipH="1">
            <a:off x="1712913" y="2346325"/>
            <a:ext cx="857250" cy="239713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487" name="AutoShape 6"/>
          <p:cNvCxnSpPr>
            <a:cxnSpLocks noChangeShapeType="1"/>
            <a:stCxn id="20493" idx="1"/>
            <a:endCxn id="20485" idx="5"/>
          </p:cNvCxnSpPr>
          <p:nvPr/>
        </p:nvCxnSpPr>
        <p:spPr bwMode="auto">
          <a:xfrm flipH="1" flipV="1">
            <a:off x="2773363" y="2346325"/>
            <a:ext cx="857250" cy="24130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0488" name="Oval 7"/>
          <p:cNvSpPr>
            <a:spLocks noChangeArrowheads="1"/>
          </p:cNvSpPr>
          <p:nvPr/>
        </p:nvSpPr>
        <p:spPr bwMode="auto">
          <a:xfrm>
            <a:off x="1470025" y="2559050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solidFill>
                  <a:schemeClr val="tx2"/>
                </a:solidFill>
                <a:latin typeface="Times New Roman" charset="0"/>
                <a:sym typeface="Symbol" charset="0"/>
              </a:rPr>
              <a:t>25</a:t>
            </a:r>
          </a:p>
        </p:txBody>
      </p:sp>
      <p:sp>
        <p:nvSpPr>
          <p:cNvPr id="20489" name="Oval 8"/>
          <p:cNvSpPr>
            <a:spLocks noChangeArrowheads="1"/>
          </p:cNvSpPr>
          <p:nvPr/>
        </p:nvSpPr>
        <p:spPr bwMode="auto">
          <a:xfrm>
            <a:off x="1992313" y="30146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15</a:t>
            </a:r>
          </a:p>
        </p:txBody>
      </p:sp>
      <p:cxnSp>
        <p:nvCxnSpPr>
          <p:cNvPr id="20490" name="AutoShape 13"/>
          <p:cNvCxnSpPr>
            <a:cxnSpLocks noChangeShapeType="1"/>
            <a:stCxn id="20492" idx="7"/>
            <a:endCxn id="20488" idx="3"/>
          </p:cNvCxnSpPr>
          <p:nvPr/>
        </p:nvCxnSpPr>
        <p:spPr bwMode="auto">
          <a:xfrm flipV="1">
            <a:off x="1190625" y="2817813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491" name="AutoShape 14"/>
          <p:cNvCxnSpPr>
            <a:cxnSpLocks noChangeShapeType="1"/>
            <a:stCxn id="20489" idx="1"/>
            <a:endCxn id="20488" idx="5"/>
          </p:cNvCxnSpPr>
          <p:nvPr/>
        </p:nvCxnSpPr>
        <p:spPr bwMode="auto">
          <a:xfrm flipH="1" flipV="1">
            <a:off x="1712913" y="2817813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0492" name="Oval 15"/>
          <p:cNvSpPr>
            <a:spLocks noChangeArrowheads="1"/>
          </p:cNvSpPr>
          <p:nvPr/>
        </p:nvSpPr>
        <p:spPr bwMode="auto">
          <a:xfrm>
            <a:off x="947738" y="301466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16</a:t>
            </a:r>
          </a:p>
        </p:txBody>
      </p:sp>
      <p:sp>
        <p:nvSpPr>
          <p:cNvPr id="20493" name="Oval 20"/>
          <p:cNvSpPr>
            <a:spLocks noChangeArrowheads="1"/>
          </p:cNvSpPr>
          <p:nvPr/>
        </p:nvSpPr>
        <p:spPr bwMode="auto">
          <a:xfrm>
            <a:off x="3589338" y="2560638"/>
            <a:ext cx="284162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solidFill>
                  <a:schemeClr val="tx2"/>
                </a:solidFill>
                <a:latin typeface="Times New Roman" charset="0"/>
                <a:sym typeface="Symbol" charset="0"/>
              </a:rPr>
              <a:t>5</a:t>
            </a:r>
          </a:p>
        </p:txBody>
      </p:sp>
      <p:sp>
        <p:nvSpPr>
          <p:cNvPr id="20494" name="Oval 21"/>
          <p:cNvSpPr>
            <a:spLocks noChangeArrowheads="1"/>
          </p:cNvSpPr>
          <p:nvPr/>
        </p:nvSpPr>
        <p:spPr bwMode="auto">
          <a:xfrm>
            <a:off x="4111625" y="30162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12</a:t>
            </a:r>
          </a:p>
        </p:txBody>
      </p:sp>
      <p:cxnSp>
        <p:nvCxnSpPr>
          <p:cNvPr id="20495" name="AutoShape 26"/>
          <p:cNvCxnSpPr>
            <a:cxnSpLocks noChangeShapeType="1"/>
            <a:stCxn id="20497" idx="7"/>
            <a:endCxn id="20493" idx="3"/>
          </p:cNvCxnSpPr>
          <p:nvPr/>
        </p:nvCxnSpPr>
        <p:spPr bwMode="auto">
          <a:xfrm flipV="1">
            <a:off x="3309938" y="28194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496" name="AutoShape 27"/>
          <p:cNvCxnSpPr>
            <a:cxnSpLocks noChangeShapeType="1"/>
            <a:stCxn id="20494" idx="1"/>
            <a:endCxn id="20493" idx="5"/>
          </p:cNvCxnSpPr>
          <p:nvPr/>
        </p:nvCxnSpPr>
        <p:spPr bwMode="auto">
          <a:xfrm flipH="1" flipV="1">
            <a:off x="3832225" y="28194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0497" name="Oval 28"/>
          <p:cNvSpPr>
            <a:spLocks noChangeArrowheads="1"/>
          </p:cNvSpPr>
          <p:nvPr/>
        </p:nvSpPr>
        <p:spPr bwMode="auto">
          <a:xfrm>
            <a:off x="3067050" y="30162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4</a:t>
            </a:r>
          </a:p>
        </p:txBody>
      </p:sp>
      <p:sp>
        <p:nvSpPr>
          <p:cNvPr id="20498" name="Oval 33"/>
          <p:cNvSpPr>
            <a:spLocks noChangeArrowheads="1"/>
          </p:cNvSpPr>
          <p:nvPr/>
        </p:nvSpPr>
        <p:spPr bwMode="auto">
          <a:xfrm>
            <a:off x="4648200" y="1676400"/>
            <a:ext cx="287338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cxnSp>
        <p:nvCxnSpPr>
          <p:cNvPr id="20499" name="AutoShape 34"/>
          <p:cNvCxnSpPr>
            <a:cxnSpLocks noChangeShapeType="1"/>
            <a:stCxn id="20498" idx="5"/>
            <a:endCxn id="20501" idx="1"/>
          </p:cNvCxnSpPr>
          <p:nvPr/>
        </p:nvCxnSpPr>
        <p:spPr bwMode="auto">
          <a:xfrm>
            <a:off x="4892675" y="1919288"/>
            <a:ext cx="1917700" cy="227012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00" name="AutoShape 35"/>
          <p:cNvCxnSpPr>
            <a:cxnSpLocks noChangeShapeType="1"/>
            <a:stCxn id="20498" idx="3"/>
            <a:endCxn id="20485" idx="7"/>
          </p:cNvCxnSpPr>
          <p:nvPr/>
        </p:nvCxnSpPr>
        <p:spPr bwMode="auto">
          <a:xfrm flipH="1">
            <a:off x="2773363" y="1919288"/>
            <a:ext cx="1917700" cy="225425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0501" name="Oval 36"/>
          <p:cNvSpPr>
            <a:spLocks noChangeArrowheads="1"/>
          </p:cNvSpPr>
          <p:nvPr/>
        </p:nvSpPr>
        <p:spPr bwMode="auto">
          <a:xfrm>
            <a:off x="6769100" y="2105025"/>
            <a:ext cx="285750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cxnSp>
        <p:nvCxnSpPr>
          <p:cNvPr id="20502" name="AutoShape 37"/>
          <p:cNvCxnSpPr>
            <a:cxnSpLocks noChangeShapeType="1"/>
            <a:stCxn id="20501" idx="3"/>
            <a:endCxn id="20504" idx="7"/>
          </p:cNvCxnSpPr>
          <p:nvPr/>
        </p:nvCxnSpPr>
        <p:spPr bwMode="auto">
          <a:xfrm flipH="1">
            <a:off x="5953125" y="2347913"/>
            <a:ext cx="857250" cy="239712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03" name="AutoShape 38"/>
          <p:cNvCxnSpPr>
            <a:cxnSpLocks noChangeShapeType="1"/>
            <a:stCxn id="20509" idx="1"/>
            <a:endCxn id="20501" idx="5"/>
          </p:cNvCxnSpPr>
          <p:nvPr/>
        </p:nvCxnSpPr>
        <p:spPr bwMode="auto">
          <a:xfrm flipH="1" flipV="1">
            <a:off x="7013575" y="2347913"/>
            <a:ext cx="857250" cy="24130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0504" name="Oval 39"/>
          <p:cNvSpPr>
            <a:spLocks noChangeArrowheads="1"/>
          </p:cNvSpPr>
          <p:nvPr/>
        </p:nvSpPr>
        <p:spPr bwMode="auto">
          <a:xfrm>
            <a:off x="5710238" y="2560638"/>
            <a:ext cx="284162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solidFill>
                  <a:schemeClr val="tx2"/>
                </a:solidFill>
                <a:latin typeface="Times New Roman" charset="0"/>
                <a:sym typeface="Symbol" charset="0"/>
              </a:rPr>
              <a:t>11</a:t>
            </a:r>
          </a:p>
        </p:txBody>
      </p:sp>
      <p:sp>
        <p:nvSpPr>
          <p:cNvPr id="20505" name="Oval 40"/>
          <p:cNvSpPr>
            <a:spLocks noChangeArrowheads="1"/>
          </p:cNvSpPr>
          <p:nvPr/>
        </p:nvSpPr>
        <p:spPr bwMode="auto">
          <a:xfrm>
            <a:off x="6232525" y="30162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9</a:t>
            </a:r>
          </a:p>
        </p:txBody>
      </p:sp>
      <p:cxnSp>
        <p:nvCxnSpPr>
          <p:cNvPr id="20506" name="AutoShape 45"/>
          <p:cNvCxnSpPr>
            <a:cxnSpLocks noChangeShapeType="1"/>
            <a:stCxn id="20508" idx="7"/>
            <a:endCxn id="20504" idx="3"/>
          </p:cNvCxnSpPr>
          <p:nvPr/>
        </p:nvCxnSpPr>
        <p:spPr bwMode="auto">
          <a:xfrm flipV="1">
            <a:off x="5430838" y="28194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07" name="AutoShape 46"/>
          <p:cNvCxnSpPr>
            <a:cxnSpLocks noChangeShapeType="1"/>
            <a:stCxn id="20505" idx="1"/>
            <a:endCxn id="20504" idx="5"/>
          </p:cNvCxnSpPr>
          <p:nvPr/>
        </p:nvCxnSpPr>
        <p:spPr bwMode="auto">
          <a:xfrm flipH="1" flipV="1">
            <a:off x="5953125" y="28194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0508" name="Oval 47"/>
          <p:cNvSpPr>
            <a:spLocks noChangeArrowheads="1"/>
          </p:cNvSpPr>
          <p:nvPr/>
        </p:nvSpPr>
        <p:spPr bwMode="auto">
          <a:xfrm>
            <a:off x="5187950" y="30162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6</a:t>
            </a:r>
          </a:p>
        </p:txBody>
      </p:sp>
      <p:sp>
        <p:nvSpPr>
          <p:cNvPr id="20509" name="Oval 52"/>
          <p:cNvSpPr>
            <a:spLocks noChangeArrowheads="1"/>
          </p:cNvSpPr>
          <p:nvPr/>
        </p:nvSpPr>
        <p:spPr bwMode="auto">
          <a:xfrm>
            <a:off x="7829550" y="2562225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solidFill>
                  <a:schemeClr val="tx2"/>
                </a:solidFill>
                <a:latin typeface="Times New Roman" charset="0"/>
                <a:sym typeface="Symbol" charset="0"/>
              </a:rPr>
              <a:t>27</a:t>
            </a:r>
          </a:p>
        </p:txBody>
      </p:sp>
      <p:sp>
        <p:nvSpPr>
          <p:cNvPr id="20510" name="Oval 53"/>
          <p:cNvSpPr>
            <a:spLocks noChangeArrowheads="1"/>
          </p:cNvSpPr>
          <p:nvPr/>
        </p:nvSpPr>
        <p:spPr bwMode="auto">
          <a:xfrm>
            <a:off x="8351838" y="3017838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20</a:t>
            </a:r>
          </a:p>
        </p:txBody>
      </p:sp>
      <p:cxnSp>
        <p:nvCxnSpPr>
          <p:cNvPr id="20511" name="AutoShape 58"/>
          <p:cNvCxnSpPr>
            <a:cxnSpLocks noChangeShapeType="1"/>
            <a:stCxn id="20513" idx="7"/>
            <a:endCxn id="20509" idx="3"/>
          </p:cNvCxnSpPr>
          <p:nvPr/>
        </p:nvCxnSpPr>
        <p:spPr bwMode="auto">
          <a:xfrm flipV="1">
            <a:off x="7550150" y="2820988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12" name="AutoShape 59"/>
          <p:cNvCxnSpPr>
            <a:cxnSpLocks noChangeShapeType="1"/>
            <a:stCxn id="20510" idx="1"/>
            <a:endCxn id="20509" idx="5"/>
          </p:cNvCxnSpPr>
          <p:nvPr/>
        </p:nvCxnSpPr>
        <p:spPr bwMode="auto">
          <a:xfrm flipH="1" flipV="1">
            <a:off x="8072438" y="2820988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0513" name="Oval 60"/>
          <p:cNvSpPr>
            <a:spLocks noChangeArrowheads="1"/>
          </p:cNvSpPr>
          <p:nvPr/>
        </p:nvSpPr>
        <p:spPr bwMode="auto">
          <a:xfrm>
            <a:off x="7307263" y="30178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23</a:t>
            </a:r>
          </a:p>
        </p:txBody>
      </p:sp>
      <p:sp>
        <p:nvSpPr>
          <p:cNvPr id="20514" name="Oval 65"/>
          <p:cNvSpPr>
            <a:spLocks noChangeArrowheads="1"/>
          </p:cNvSpPr>
          <p:nvPr/>
        </p:nvSpPr>
        <p:spPr bwMode="auto">
          <a:xfrm>
            <a:off x="2452688" y="4618038"/>
            <a:ext cx="285750" cy="284162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cxnSp>
        <p:nvCxnSpPr>
          <p:cNvPr id="20515" name="AutoShape 66"/>
          <p:cNvCxnSpPr>
            <a:cxnSpLocks noChangeShapeType="1"/>
            <a:stCxn id="20514" idx="3"/>
            <a:endCxn id="20517" idx="7"/>
          </p:cNvCxnSpPr>
          <p:nvPr/>
        </p:nvCxnSpPr>
        <p:spPr bwMode="auto">
          <a:xfrm flipH="1">
            <a:off x="1636713" y="4860925"/>
            <a:ext cx="857250" cy="239713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16" name="AutoShape 67"/>
          <p:cNvCxnSpPr>
            <a:cxnSpLocks noChangeShapeType="1"/>
            <a:stCxn id="20522" idx="1"/>
            <a:endCxn id="20514" idx="5"/>
          </p:cNvCxnSpPr>
          <p:nvPr/>
        </p:nvCxnSpPr>
        <p:spPr bwMode="auto">
          <a:xfrm flipH="1" flipV="1">
            <a:off x="2697163" y="4860925"/>
            <a:ext cx="857250" cy="24130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0517" name="Oval 68"/>
          <p:cNvSpPr>
            <a:spLocks noChangeArrowheads="1"/>
          </p:cNvSpPr>
          <p:nvPr/>
        </p:nvSpPr>
        <p:spPr bwMode="auto">
          <a:xfrm>
            <a:off x="1393825" y="5073650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15</a:t>
            </a:r>
          </a:p>
        </p:txBody>
      </p:sp>
      <p:sp>
        <p:nvSpPr>
          <p:cNvPr id="20518" name="Oval 69"/>
          <p:cNvSpPr>
            <a:spLocks noChangeArrowheads="1"/>
          </p:cNvSpPr>
          <p:nvPr/>
        </p:nvSpPr>
        <p:spPr bwMode="auto">
          <a:xfrm>
            <a:off x="1916113" y="5529263"/>
            <a:ext cx="285750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solidFill>
                  <a:schemeClr val="tx2"/>
                </a:solidFill>
                <a:latin typeface="Times New Roman" charset="0"/>
                <a:sym typeface="Symbol" charset="0"/>
              </a:rPr>
              <a:t>25</a:t>
            </a:r>
          </a:p>
        </p:txBody>
      </p:sp>
      <p:cxnSp>
        <p:nvCxnSpPr>
          <p:cNvPr id="20519" name="AutoShape 74"/>
          <p:cNvCxnSpPr>
            <a:cxnSpLocks noChangeShapeType="1"/>
            <a:stCxn id="20521" idx="7"/>
            <a:endCxn id="20517" idx="3"/>
          </p:cNvCxnSpPr>
          <p:nvPr/>
        </p:nvCxnSpPr>
        <p:spPr bwMode="auto">
          <a:xfrm flipV="1">
            <a:off x="1114425" y="5332413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20" name="AutoShape 75"/>
          <p:cNvCxnSpPr>
            <a:cxnSpLocks noChangeShapeType="1"/>
            <a:stCxn id="20518" idx="1"/>
            <a:endCxn id="20517" idx="5"/>
          </p:cNvCxnSpPr>
          <p:nvPr/>
        </p:nvCxnSpPr>
        <p:spPr bwMode="auto">
          <a:xfrm flipH="1" flipV="1">
            <a:off x="1636713" y="5332413"/>
            <a:ext cx="320675" cy="223837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0521" name="Oval 76"/>
          <p:cNvSpPr>
            <a:spLocks noChangeArrowheads="1"/>
          </p:cNvSpPr>
          <p:nvPr/>
        </p:nvSpPr>
        <p:spPr bwMode="auto">
          <a:xfrm>
            <a:off x="871538" y="552926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16</a:t>
            </a:r>
          </a:p>
        </p:txBody>
      </p:sp>
      <p:sp>
        <p:nvSpPr>
          <p:cNvPr id="20522" name="Oval 81"/>
          <p:cNvSpPr>
            <a:spLocks noChangeArrowheads="1"/>
          </p:cNvSpPr>
          <p:nvPr/>
        </p:nvSpPr>
        <p:spPr bwMode="auto">
          <a:xfrm>
            <a:off x="3513138" y="5075238"/>
            <a:ext cx="284162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4</a:t>
            </a:r>
          </a:p>
        </p:txBody>
      </p:sp>
      <p:sp>
        <p:nvSpPr>
          <p:cNvPr id="20523" name="Oval 82"/>
          <p:cNvSpPr>
            <a:spLocks noChangeArrowheads="1"/>
          </p:cNvSpPr>
          <p:nvPr/>
        </p:nvSpPr>
        <p:spPr bwMode="auto">
          <a:xfrm>
            <a:off x="4035425" y="55308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12</a:t>
            </a:r>
          </a:p>
        </p:txBody>
      </p:sp>
      <p:cxnSp>
        <p:nvCxnSpPr>
          <p:cNvPr id="20524" name="AutoShape 87"/>
          <p:cNvCxnSpPr>
            <a:cxnSpLocks noChangeShapeType="1"/>
            <a:stCxn id="20526" idx="7"/>
            <a:endCxn id="20522" idx="3"/>
          </p:cNvCxnSpPr>
          <p:nvPr/>
        </p:nvCxnSpPr>
        <p:spPr bwMode="auto">
          <a:xfrm flipV="1">
            <a:off x="3233738" y="5334000"/>
            <a:ext cx="320675" cy="223838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25" name="AutoShape 88"/>
          <p:cNvCxnSpPr>
            <a:cxnSpLocks noChangeShapeType="1"/>
            <a:stCxn id="20523" idx="1"/>
            <a:endCxn id="20522" idx="5"/>
          </p:cNvCxnSpPr>
          <p:nvPr/>
        </p:nvCxnSpPr>
        <p:spPr bwMode="auto">
          <a:xfrm flipH="1" flipV="1">
            <a:off x="3756025" y="53340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0526" name="Oval 89"/>
          <p:cNvSpPr>
            <a:spLocks noChangeArrowheads="1"/>
          </p:cNvSpPr>
          <p:nvPr/>
        </p:nvSpPr>
        <p:spPr bwMode="auto">
          <a:xfrm>
            <a:off x="2990850" y="5530850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solidFill>
                  <a:schemeClr val="tx2"/>
                </a:solidFill>
                <a:latin typeface="Times New Roman" charset="0"/>
                <a:sym typeface="Symbol" charset="0"/>
              </a:rPr>
              <a:t>5</a:t>
            </a:r>
          </a:p>
        </p:txBody>
      </p:sp>
      <p:sp>
        <p:nvSpPr>
          <p:cNvPr id="20527" name="Oval 94"/>
          <p:cNvSpPr>
            <a:spLocks noChangeArrowheads="1"/>
          </p:cNvSpPr>
          <p:nvPr/>
        </p:nvSpPr>
        <p:spPr bwMode="auto">
          <a:xfrm>
            <a:off x="4572000" y="4191000"/>
            <a:ext cx="287338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cxnSp>
        <p:nvCxnSpPr>
          <p:cNvPr id="20528" name="AutoShape 95"/>
          <p:cNvCxnSpPr>
            <a:cxnSpLocks noChangeShapeType="1"/>
            <a:stCxn id="20527" idx="5"/>
            <a:endCxn id="20530" idx="1"/>
          </p:cNvCxnSpPr>
          <p:nvPr/>
        </p:nvCxnSpPr>
        <p:spPr bwMode="auto">
          <a:xfrm>
            <a:off x="4816475" y="4433888"/>
            <a:ext cx="1917700" cy="227012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29" name="AutoShape 96"/>
          <p:cNvCxnSpPr>
            <a:cxnSpLocks noChangeShapeType="1"/>
            <a:stCxn id="20527" idx="3"/>
            <a:endCxn id="20514" idx="7"/>
          </p:cNvCxnSpPr>
          <p:nvPr/>
        </p:nvCxnSpPr>
        <p:spPr bwMode="auto">
          <a:xfrm flipH="1">
            <a:off x="2697163" y="4433888"/>
            <a:ext cx="1917700" cy="225425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0530" name="Oval 97"/>
          <p:cNvSpPr>
            <a:spLocks noChangeArrowheads="1"/>
          </p:cNvSpPr>
          <p:nvPr/>
        </p:nvSpPr>
        <p:spPr bwMode="auto">
          <a:xfrm>
            <a:off x="6692900" y="4619625"/>
            <a:ext cx="285750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cxnSp>
        <p:nvCxnSpPr>
          <p:cNvPr id="20531" name="AutoShape 98"/>
          <p:cNvCxnSpPr>
            <a:cxnSpLocks noChangeShapeType="1"/>
            <a:stCxn id="20530" idx="3"/>
            <a:endCxn id="20533" idx="7"/>
          </p:cNvCxnSpPr>
          <p:nvPr/>
        </p:nvCxnSpPr>
        <p:spPr bwMode="auto">
          <a:xfrm flipH="1">
            <a:off x="5876925" y="4862513"/>
            <a:ext cx="857250" cy="239712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32" name="AutoShape 99"/>
          <p:cNvCxnSpPr>
            <a:cxnSpLocks noChangeShapeType="1"/>
            <a:stCxn id="20538" idx="1"/>
            <a:endCxn id="20530" idx="5"/>
          </p:cNvCxnSpPr>
          <p:nvPr/>
        </p:nvCxnSpPr>
        <p:spPr bwMode="auto">
          <a:xfrm flipH="1" flipV="1">
            <a:off x="6937375" y="4862513"/>
            <a:ext cx="857250" cy="24130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0533" name="Oval 100"/>
          <p:cNvSpPr>
            <a:spLocks noChangeArrowheads="1"/>
          </p:cNvSpPr>
          <p:nvPr/>
        </p:nvSpPr>
        <p:spPr bwMode="auto">
          <a:xfrm>
            <a:off x="5634038" y="5075238"/>
            <a:ext cx="284162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6</a:t>
            </a:r>
          </a:p>
        </p:txBody>
      </p:sp>
      <p:sp>
        <p:nvSpPr>
          <p:cNvPr id="20534" name="Oval 101"/>
          <p:cNvSpPr>
            <a:spLocks noChangeArrowheads="1"/>
          </p:cNvSpPr>
          <p:nvPr/>
        </p:nvSpPr>
        <p:spPr bwMode="auto">
          <a:xfrm>
            <a:off x="6156325" y="55308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9</a:t>
            </a:r>
          </a:p>
        </p:txBody>
      </p:sp>
      <p:cxnSp>
        <p:nvCxnSpPr>
          <p:cNvPr id="20535" name="AutoShape 106"/>
          <p:cNvCxnSpPr>
            <a:cxnSpLocks noChangeShapeType="1"/>
            <a:stCxn id="20537" idx="7"/>
            <a:endCxn id="20533" idx="3"/>
          </p:cNvCxnSpPr>
          <p:nvPr/>
        </p:nvCxnSpPr>
        <p:spPr bwMode="auto">
          <a:xfrm flipV="1">
            <a:off x="5354638" y="5334000"/>
            <a:ext cx="320675" cy="223838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36" name="AutoShape 107"/>
          <p:cNvCxnSpPr>
            <a:cxnSpLocks noChangeShapeType="1"/>
            <a:stCxn id="20534" idx="1"/>
            <a:endCxn id="20533" idx="5"/>
          </p:cNvCxnSpPr>
          <p:nvPr/>
        </p:nvCxnSpPr>
        <p:spPr bwMode="auto">
          <a:xfrm flipH="1" flipV="1">
            <a:off x="5876925" y="53340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0537" name="Oval 108"/>
          <p:cNvSpPr>
            <a:spLocks noChangeArrowheads="1"/>
          </p:cNvSpPr>
          <p:nvPr/>
        </p:nvSpPr>
        <p:spPr bwMode="auto">
          <a:xfrm>
            <a:off x="5111750" y="5530850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solidFill>
                  <a:schemeClr val="tx2"/>
                </a:solidFill>
                <a:latin typeface="Times New Roman" charset="0"/>
                <a:sym typeface="Symbol" charset="0"/>
              </a:rPr>
              <a:t>11</a:t>
            </a:r>
          </a:p>
        </p:txBody>
      </p:sp>
      <p:sp>
        <p:nvSpPr>
          <p:cNvPr id="20538" name="Oval 113"/>
          <p:cNvSpPr>
            <a:spLocks noChangeArrowheads="1"/>
          </p:cNvSpPr>
          <p:nvPr/>
        </p:nvSpPr>
        <p:spPr bwMode="auto">
          <a:xfrm>
            <a:off x="7753350" y="5076825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23</a:t>
            </a:r>
          </a:p>
        </p:txBody>
      </p:sp>
      <p:sp>
        <p:nvSpPr>
          <p:cNvPr id="20539" name="Oval 114"/>
          <p:cNvSpPr>
            <a:spLocks noChangeArrowheads="1"/>
          </p:cNvSpPr>
          <p:nvPr/>
        </p:nvSpPr>
        <p:spPr bwMode="auto">
          <a:xfrm>
            <a:off x="8275638" y="5532438"/>
            <a:ext cx="285750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solidFill>
                  <a:schemeClr val="tx2"/>
                </a:solidFill>
                <a:latin typeface="Times New Roman" charset="0"/>
                <a:sym typeface="Symbol" charset="0"/>
              </a:rPr>
              <a:t>20</a:t>
            </a:r>
          </a:p>
        </p:txBody>
      </p:sp>
      <p:cxnSp>
        <p:nvCxnSpPr>
          <p:cNvPr id="20540" name="AutoShape 119"/>
          <p:cNvCxnSpPr>
            <a:cxnSpLocks noChangeShapeType="1"/>
            <a:stCxn id="20542" idx="7"/>
            <a:endCxn id="20538" idx="3"/>
          </p:cNvCxnSpPr>
          <p:nvPr/>
        </p:nvCxnSpPr>
        <p:spPr bwMode="auto">
          <a:xfrm flipV="1">
            <a:off x="7473950" y="5335588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41" name="AutoShape 120"/>
          <p:cNvCxnSpPr>
            <a:cxnSpLocks noChangeShapeType="1"/>
            <a:stCxn id="20539" idx="1"/>
            <a:endCxn id="20538" idx="5"/>
          </p:cNvCxnSpPr>
          <p:nvPr/>
        </p:nvCxnSpPr>
        <p:spPr bwMode="auto">
          <a:xfrm flipH="1" flipV="1">
            <a:off x="7996238" y="5335588"/>
            <a:ext cx="320675" cy="223837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0542" name="Oval 121"/>
          <p:cNvSpPr>
            <a:spLocks noChangeArrowheads="1"/>
          </p:cNvSpPr>
          <p:nvPr/>
        </p:nvSpPr>
        <p:spPr bwMode="auto">
          <a:xfrm>
            <a:off x="7231063" y="55324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27</a:t>
            </a:r>
          </a:p>
        </p:txBody>
      </p:sp>
      <p:sp>
        <p:nvSpPr>
          <p:cNvPr id="20543" name="Date Placeholder 6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  <p:extLst>
      <p:ext uri="{BB962C8B-B14F-4D97-AF65-F5344CB8AC3E}">
        <p14:creationId xmlns:p14="http://schemas.microsoft.com/office/powerpoint/2010/main" val="3774858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Heaps</a:t>
            </a: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3A9CE74-7A72-744B-8B03-C1FDB3841845}" type="slidenum">
              <a:rPr lang="en-US" sz="1400"/>
              <a:pPr eaLnBrk="1" hangingPunct="1"/>
              <a:t>81</a:t>
            </a:fld>
            <a:endParaRPr lang="en-US" sz="1400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Example (contd.)</a:t>
            </a:r>
          </a:p>
        </p:txBody>
      </p:sp>
      <p:sp>
        <p:nvSpPr>
          <p:cNvPr id="21509" name="Oval 4"/>
          <p:cNvSpPr>
            <a:spLocks noChangeArrowheads="1"/>
          </p:cNvSpPr>
          <p:nvPr/>
        </p:nvSpPr>
        <p:spPr bwMode="auto">
          <a:xfrm>
            <a:off x="2452688" y="2103438"/>
            <a:ext cx="285750" cy="2841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solidFill>
                  <a:schemeClr val="tx2"/>
                </a:solidFill>
                <a:latin typeface="Times New Roman" charset="0"/>
                <a:sym typeface="Symbol" charset="0"/>
              </a:rPr>
              <a:t>7</a:t>
            </a:r>
          </a:p>
        </p:txBody>
      </p:sp>
      <p:cxnSp>
        <p:nvCxnSpPr>
          <p:cNvPr id="21510" name="AutoShape 5"/>
          <p:cNvCxnSpPr>
            <a:cxnSpLocks noChangeShapeType="1"/>
            <a:stCxn id="21509" idx="3"/>
            <a:endCxn id="21512" idx="7"/>
          </p:cNvCxnSpPr>
          <p:nvPr/>
        </p:nvCxnSpPr>
        <p:spPr bwMode="auto">
          <a:xfrm flipH="1">
            <a:off x="1636713" y="2360613"/>
            <a:ext cx="857250" cy="2301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11" name="AutoShape 6"/>
          <p:cNvCxnSpPr>
            <a:cxnSpLocks noChangeShapeType="1"/>
            <a:stCxn id="21517" idx="1"/>
            <a:endCxn id="21509" idx="5"/>
          </p:cNvCxnSpPr>
          <p:nvPr/>
        </p:nvCxnSpPr>
        <p:spPr bwMode="auto">
          <a:xfrm flipH="1" flipV="1">
            <a:off x="2697163" y="2360613"/>
            <a:ext cx="857250" cy="2317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1512" name="Oval 7"/>
          <p:cNvSpPr>
            <a:spLocks noChangeArrowheads="1"/>
          </p:cNvSpPr>
          <p:nvPr/>
        </p:nvSpPr>
        <p:spPr bwMode="auto">
          <a:xfrm>
            <a:off x="1393825" y="25590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15</a:t>
            </a:r>
          </a:p>
        </p:txBody>
      </p:sp>
      <p:sp>
        <p:nvSpPr>
          <p:cNvPr id="21513" name="Oval 8"/>
          <p:cNvSpPr>
            <a:spLocks noChangeArrowheads="1"/>
          </p:cNvSpPr>
          <p:nvPr/>
        </p:nvSpPr>
        <p:spPr bwMode="auto">
          <a:xfrm>
            <a:off x="1916113" y="30146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25</a:t>
            </a:r>
          </a:p>
        </p:txBody>
      </p:sp>
      <p:cxnSp>
        <p:nvCxnSpPr>
          <p:cNvPr id="21514" name="AutoShape 13"/>
          <p:cNvCxnSpPr>
            <a:cxnSpLocks noChangeShapeType="1"/>
            <a:stCxn id="21516" idx="7"/>
            <a:endCxn id="21512" idx="3"/>
          </p:cNvCxnSpPr>
          <p:nvPr/>
        </p:nvCxnSpPr>
        <p:spPr bwMode="auto">
          <a:xfrm flipV="1">
            <a:off x="1114425" y="2813050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15" name="AutoShape 14"/>
          <p:cNvCxnSpPr>
            <a:cxnSpLocks noChangeShapeType="1"/>
            <a:stCxn id="21513" idx="1"/>
            <a:endCxn id="21512" idx="5"/>
          </p:cNvCxnSpPr>
          <p:nvPr/>
        </p:nvCxnSpPr>
        <p:spPr bwMode="auto">
          <a:xfrm flipH="1" flipV="1">
            <a:off x="1636713" y="2813050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1516" name="Oval 15"/>
          <p:cNvSpPr>
            <a:spLocks noChangeArrowheads="1"/>
          </p:cNvSpPr>
          <p:nvPr/>
        </p:nvSpPr>
        <p:spPr bwMode="auto">
          <a:xfrm>
            <a:off x="871538" y="301466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16</a:t>
            </a:r>
          </a:p>
        </p:txBody>
      </p:sp>
      <p:sp>
        <p:nvSpPr>
          <p:cNvPr id="21517" name="Oval 20"/>
          <p:cNvSpPr>
            <a:spLocks noChangeArrowheads="1"/>
          </p:cNvSpPr>
          <p:nvPr/>
        </p:nvSpPr>
        <p:spPr bwMode="auto">
          <a:xfrm>
            <a:off x="3513138" y="25606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4</a:t>
            </a:r>
          </a:p>
        </p:txBody>
      </p:sp>
      <p:sp>
        <p:nvSpPr>
          <p:cNvPr id="21518" name="Oval 21"/>
          <p:cNvSpPr>
            <a:spLocks noChangeArrowheads="1"/>
          </p:cNvSpPr>
          <p:nvPr/>
        </p:nvSpPr>
        <p:spPr bwMode="auto">
          <a:xfrm>
            <a:off x="4035425" y="30162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12</a:t>
            </a:r>
          </a:p>
        </p:txBody>
      </p:sp>
      <p:cxnSp>
        <p:nvCxnSpPr>
          <p:cNvPr id="21519" name="AutoShape 26"/>
          <p:cNvCxnSpPr>
            <a:cxnSpLocks noChangeShapeType="1"/>
            <a:stCxn id="21521" idx="7"/>
            <a:endCxn id="21517" idx="3"/>
          </p:cNvCxnSpPr>
          <p:nvPr/>
        </p:nvCxnSpPr>
        <p:spPr bwMode="auto">
          <a:xfrm flipV="1">
            <a:off x="3233738" y="28146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20" name="AutoShape 27"/>
          <p:cNvCxnSpPr>
            <a:cxnSpLocks noChangeShapeType="1"/>
            <a:stCxn id="21518" idx="1"/>
            <a:endCxn id="21517" idx="5"/>
          </p:cNvCxnSpPr>
          <p:nvPr/>
        </p:nvCxnSpPr>
        <p:spPr bwMode="auto">
          <a:xfrm flipH="1" flipV="1">
            <a:off x="3756025" y="28146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1521" name="Oval 28"/>
          <p:cNvSpPr>
            <a:spLocks noChangeArrowheads="1"/>
          </p:cNvSpPr>
          <p:nvPr/>
        </p:nvSpPr>
        <p:spPr bwMode="auto">
          <a:xfrm>
            <a:off x="2990850" y="30162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5</a:t>
            </a:r>
          </a:p>
        </p:txBody>
      </p:sp>
      <p:sp>
        <p:nvSpPr>
          <p:cNvPr id="21522" name="Oval 33"/>
          <p:cNvSpPr>
            <a:spLocks noChangeArrowheads="1"/>
          </p:cNvSpPr>
          <p:nvPr/>
        </p:nvSpPr>
        <p:spPr bwMode="auto">
          <a:xfrm>
            <a:off x="4572000" y="1676400"/>
            <a:ext cx="287338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cxnSp>
        <p:nvCxnSpPr>
          <p:cNvPr id="21523" name="AutoShape 34"/>
          <p:cNvCxnSpPr>
            <a:cxnSpLocks noChangeShapeType="1"/>
            <a:stCxn id="21522" idx="5"/>
            <a:endCxn id="21525" idx="1"/>
          </p:cNvCxnSpPr>
          <p:nvPr/>
        </p:nvCxnSpPr>
        <p:spPr bwMode="auto">
          <a:xfrm>
            <a:off x="4816475" y="1919288"/>
            <a:ext cx="1917700" cy="212725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24" name="AutoShape 35"/>
          <p:cNvCxnSpPr>
            <a:cxnSpLocks noChangeShapeType="1"/>
            <a:stCxn id="21522" idx="3"/>
            <a:endCxn id="21509" idx="7"/>
          </p:cNvCxnSpPr>
          <p:nvPr/>
        </p:nvCxnSpPr>
        <p:spPr bwMode="auto">
          <a:xfrm flipH="1">
            <a:off x="2697163" y="1919288"/>
            <a:ext cx="1917700" cy="211137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1525" name="Oval 36"/>
          <p:cNvSpPr>
            <a:spLocks noChangeArrowheads="1"/>
          </p:cNvSpPr>
          <p:nvPr/>
        </p:nvSpPr>
        <p:spPr bwMode="auto">
          <a:xfrm>
            <a:off x="6692900" y="2105025"/>
            <a:ext cx="285750" cy="2841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solidFill>
                  <a:schemeClr val="tx2"/>
                </a:solidFill>
                <a:latin typeface="Times New Roman" charset="0"/>
                <a:sym typeface="Symbol" charset="0"/>
              </a:rPr>
              <a:t>8</a:t>
            </a:r>
          </a:p>
        </p:txBody>
      </p:sp>
      <p:cxnSp>
        <p:nvCxnSpPr>
          <p:cNvPr id="21526" name="AutoShape 37"/>
          <p:cNvCxnSpPr>
            <a:cxnSpLocks noChangeShapeType="1"/>
            <a:stCxn id="21525" idx="3"/>
            <a:endCxn id="21528" idx="7"/>
          </p:cNvCxnSpPr>
          <p:nvPr/>
        </p:nvCxnSpPr>
        <p:spPr bwMode="auto">
          <a:xfrm flipH="1">
            <a:off x="5876925" y="2362200"/>
            <a:ext cx="857250" cy="2301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27" name="AutoShape 38"/>
          <p:cNvCxnSpPr>
            <a:cxnSpLocks noChangeShapeType="1"/>
            <a:stCxn id="21533" idx="1"/>
            <a:endCxn id="21525" idx="5"/>
          </p:cNvCxnSpPr>
          <p:nvPr/>
        </p:nvCxnSpPr>
        <p:spPr bwMode="auto">
          <a:xfrm flipH="1" flipV="1">
            <a:off x="6937375" y="2362200"/>
            <a:ext cx="857250" cy="2317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1528" name="Oval 39"/>
          <p:cNvSpPr>
            <a:spLocks noChangeArrowheads="1"/>
          </p:cNvSpPr>
          <p:nvPr/>
        </p:nvSpPr>
        <p:spPr bwMode="auto">
          <a:xfrm>
            <a:off x="5634038" y="25606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6</a:t>
            </a:r>
          </a:p>
        </p:txBody>
      </p:sp>
      <p:sp>
        <p:nvSpPr>
          <p:cNvPr id="21529" name="Oval 40"/>
          <p:cNvSpPr>
            <a:spLocks noChangeArrowheads="1"/>
          </p:cNvSpPr>
          <p:nvPr/>
        </p:nvSpPr>
        <p:spPr bwMode="auto">
          <a:xfrm>
            <a:off x="6156325" y="30162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9</a:t>
            </a:r>
          </a:p>
        </p:txBody>
      </p:sp>
      <p:cxnSp>
        <p:nvCxnSpPr>
          <p:cNvPr id="21530" name="AutoShape 45"/>
          <p:cNvCxnSpPr>
            <a:cxnSpLocks noChangeShapeType="1"/>
            <a:stCxn id="21532" idx="7"/>
            <a:endCxn id="21528" idx="3"/>
          </p:cNvCxnSpPr>
          <p:nvPr/>
        </p:nvCxnSpPr>
        <p:spPr bwMode="auto">
          <a:xfrm flipV="1">
            <a:off x="5354638" y="28146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31" name="AutoShape 46"/>
          <p:cNvCxnSpPr>
            <a:cxnSpLocks noChangeShapeType="1"/>
            <a:stCxn id="21529" idx="1"/>
            <a:endCxn id="21528" idx="5"/>
          </p:cNvCxnSpPr>
          <p:nvPr/>
        </p:nvCxnSpPr>
        <p:spPr bwMode="auto">
          <a:xfrm flipH="1" flipV="1">
            <a:off x="5876925" y="28146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1532" name="Oval 47"/>
          <p:cNvSpPr>
            <a:spLocks noChangeArrowheads="1"/>
          </p:cNvSpPr>
          <p:nvPr/>
        </p:nvSpPr>
        <p:spPr bwMode="auto">
          <a:xfrm>
            <a:off x="5111750" y="30162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11</a:t>
            </a:r>
          </a:p>
        </p:txBody>
      </p:sp>
      <p:sp>
        <p:nvSpPr>
          <p:cNvPr id="21533" name="Oval 52"/>
          <p:cNvSpPr>
            <a:spLocks noChangeArrowheads="1"/>
          </p:cNvSpPr>
          <p:nvPr/>
        </p:nvSpPr>
        <p:spPr bwMode="auto">
          <a:xfrm>
            <a:off x="7753350" y="2562225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23</a:t>
            </a:r>
          </a:p>
        </p:txBody>
      </p:sp>
      <p:sp>
        <p:nvSpPr>
          <p:cNvPr id="21534" name="Oval 53"/>
          <p:cNvSpPr>
            <a:spLocks noChangeArrowheads="1"/>
          </p:cNvSpPr>
          <p:nvPr/>
        </p:nvSpPr>
        <p:spPr bwMode="auto">
          <a:xfrm>
            <a:off x="8275638" y="3017838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20</a:t>
            </a:r>
          </a:p>
        </p:txBody>
      </p:sp>
      <p:cxnSp>
        <p:nvCxnSpPr>
          <p:cNvPr id="21535" name="AutoShape 58"/>
          <p:cNvCxnSpPr>
            <a:cxnSpLocks noChangeShapeType="1"/>
            <a:stCxn id="21537" idx="7"/>
            <a:endCxn id="21533" idx="3"/>
          </p:cNvCxnSpPr>
          <p:nvPr/>
        </p:nvCxnSpPr>
        <p:spPr bwMode="auto">
          <a:xfrm flipV="1">
            <a:off x="7473950" y="2816225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36" name="AutoShape 59"/>
          <p:cNvCxnSpPr>
            <a:cxnSpLocks noChangeShapeType="1"/>
            <a:stCxn id="21534" idx="1"/>
            <a:endCxn id="21533" idx="5"/>
          </p:cNvCxnSpPr>
          <p:nvPr/>
        </p:nvCxnSpPr>
        <p:spPr bwMode="auto">
          <a:xfrm flipH="1" flipV="1">
            <a:off x="7996238" y="2816225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1537" name="Oval 60"/>
          <p:cNvSpPr>
            <a:spLocks noChangeArrowheads="1"/>
          </p:cNvSpPr>
          <p:nvPr/>
        </p:nvSpPr>
        <p:spPr bwMode="auto">
          <a:xfrm>
            <a:off x="7231063" y="30178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27</a:t>
            </a:r>
          </a:p>
        </p:txBody>
      </p:sp>
      <p:sp>
        <p:nvSpPr>
          <p:cNvPr id="21538" name="Oval 65"/>
          <p:cNvSpPr>
            <a:spLocks noChangeArrowheads="1"/>
          </p:cNvSpPr>
          <p:nvPr/>
        </p:nvSpPr>
        <p:spPr bwMode="auto">
          <a:xfrm>
            <a:off x="2452688" y="4618038"/>
            <a:ext cx="285750" cy="2841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4</a:t>
            </a:r>
          </a:p>
        </p:txBody>
      </p:sp>
      <p:cxnSp>
        <p:nvCxnSpPr>
          <p:cNvPr id="21539" name="AutoShape 66"/>
          <p:cNvCxnSpPr>
            <a:cxnSpLocks noChangeShapeType="1"/>
            <a:stCxn id="21538" idx="3"/>
            <a:endCxn id="21541" idx="7"/>
          </p:cNvCxnSpPr>
          <p:nvPr/>
        </p:nvCxnSpPr>
        <p:spPr bwMode="auto">
          <a:xfrm flipH="1">
            <a:off x="1636713" y="4875213"/>
            <a:ext cx="857250" cy="2301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40" name="AutoShape 67"/>
          <p:cNvCxnSpPr>
            <a:cxnSpLocks noChangeShapeType="1"/>
            <a:stCxn id="21546" idx="1"/>
            <a:endCxn id="21538" idx="5"/>
          </p:cNvCxnSpPr>
          <p:nvPr/>
        </p:nvCxnSpPr>
        <p:spPr bwMode="auto">
          <a:xfrm flipH="1" flipV="1">
            <a:off x="2697163" y="4875213"/>
            <a:ext cx="857250" cy="227012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1541" name="Oval 68"/>
          <p:cNvSpPr>
            <a:spLocks noChangeArrowheads="1"/>
          </p:cNvSpPr>
          <p:nvPr/>
        </p:nvSpPr>
        <p:spPr bwMode="auto">
          <a:xfrm>
            <a:off x="1393825" y="50736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15</a:t>
            </a:r>
          </a:p>
        </p:txBody>
      </p:sp>
      <p:sp>
        <p:nvSpPr>
          <p:cNvPr id="21542" name="Oval 69"/>
          <p:cNvSpPr>
            <a:spLocks noChangeArrowheads="1"/>
          </p:cNvSpPr>
          <p:nvPr/>
        </p:nvSpPr>
        <p:spPr bwMode="auto">
          <a:xfrm>
            <a:off x="1916113" y="55292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25</a:t>
            </a:r>
          </a:p>
        </p:txBody>
      </p:sp>
      <p:cxnSp>
        <p:nvCxnSpPr>
          <p:cNvPr id="21543" name="AutoShape 74"/>
          <p:cNvCxnSpPr>
            <a:cxnSpLocks noChangeShapeType="1"/>
            <a:stCxn id="21545" idx="7"/>
            <a:endCxn id="21541" idx="3"/>
          </p:cNvCxnSpPr>
          <p:nvPr/>
        </p:nvCxnSpPr>
        <p:spPr bwMode="auto">
          <a:xfrm flipV="1">
            <a:off x="1114425" y="5327650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44" name="AutoShape 75"/>
          <p:cNvCxnSpPr>
            <a:cxnSpLocks noChangeShapeType="1"/>
            <a:stCxn id="21542" idx="1"/>
            <a:endCxn id="21541" idx="5"/>
          </p:cNvCxnSpPr>
          <p:nvPr/>
        </p:nvCxnSpPr>
        <p:spPr bwMode="auto">
          <a:xfrm flipH="1" flipV="1">
            <a:off x="1636713" y="5327650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1545" name="Oval 76"/>
          <p:cNvSpPr>
            <a:spLocks noChangeArrowheads="1"/>
          </p:cNvSpPr>
          <p:nvPr/>
        </p:nvSpPr>
        <p:spPr bwMode="auto">
          <a:xfrm>
            <a:off x="871538" y="552926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16</a:t>
            </a:r>
          </a:p>
        </p:txBody>
      </p:sp>
      <p:sp>
        <p:nvSpPr>
          <p:cNvPr id="21546" name="Oval 81"/>
          <p:cNvSpPr>
            <a:spLocks noChangeArrowheads="1"/>
          </p:cNvSpPr>
          <p:nvPr/>
        </p:nvSpPr>
        <p:spPr bwMode="auto">
          <a:xfrm>
            <a:off x="3513138" y="5075238"/>
            <a:ext cx="284162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5</a:t>
            </a:r>
          </a:p>
        </p:txBody>
      </p:sp>
      <p:sp>
        <p:nvSpPr>
          <p:cNvPr id="21547" name="Oval 82"/>
          <p:cNvSpPr>
            <a:spLocks noChangeArrowheads="1"/>
          </p:cNvSpPr>
          <p:nvPr/>
        </p:nvSpPr>
        <p:spPr bwMode="auto">
          <a:xfrm>
            <a:off x="4035425" y="55308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12</a:t>
            </a:r>
          </a:p>
        </p:txBody>
      </p:sp>
      <p:cxnSp>
        <p:nvCxnSpPr>
          <p:cNvPr id="21548" name="AutoShape 87"/>
          <p:cNvCxnSpPr>
            <a:cxnSpLocks noChangeShapeType="1"/>
            <a:stCxn id="21550" idx="7"/>
            <a:endCxn id="21546" idx="3"/>
          </p:cNvCxnSpPr>
          <p:nvPr/>
        </p:nvCxnSpPr>
        <p:spPr bwMode="auto">
          <a:xfrm flipV="1">
            <a:off x="3233738" y="5334000"/>
            <a:ext cx="320675" cy="223838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49" name="AutoShape 88"/>
          <p:cNvCxnSpPr>
            <a:cxnSpLocks noChangeShapeType="1"/>
            <a:stCxn id="21547" idx="1"/>
            <a:endCxn id="21546" idx="5"/>
          </p:cNvCxnSpPr>
          <p:nvPr/>
        </p:nvCxnSpPr>
        <p:spPr bwMode="auto">
          <a:xfrm flipH="1" flipV="1">
            <a:off x="3756025" y="53340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1550" name="Oval 89"/>
          <p:cNvSpPr>
            <a:spLocks noChangeArrowheads="1"/>
          </p:cNvSpPr>
          <p:nvPr/>
        </p:nvSpPr>
        <p:spPr bwMode="auto">
          <a:xfrm>
            <a:off x="2990850" y="5530850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solidFill>
                  <a:schemeClr val="tx2"/>
                </a:solidFill>
                <a:latin typeface="Times New Roman" charset="0"/>
                <a:sym typeface="Symbol" charset="0"/>
              </a:rPr>
              <a:t>7</a:t>
            </a:r>
          </a:p>
        </p:txBody>
      </p:sp>
      <p:sp>
        <p:nvSpPr>
          <p:cNvPr id="21551" name="Oval 94"/>
          <p:cNvSpPr>
            <a:spLocks noChangeArrowheads="1"/>
          </p:cNvSpPr>
          <p:nvPr/>
        </p:nvSpPr>
        <p:spPr bwMode="auto">
          <a:xfrm>
            <a:off x="4572000" y="4191000"/>
            <a:ext cx="287338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cxnSp>
        <p:nvCxnSpPr>
          <p:cNvPr id="21552" name="AutoShape 95"/>
          <p:cNvCxnSpPr>
            <a:cxnSpLocks noChangeShapeType="1"/>
            <a:stCxn id="21551" idx="5"/>
            <a:endCxn id="21554" idx="1"/>
          </p:cNvCxnSpPr>
          <p:nvPr/>
        </p:nvCxnSpPr>
        <p:spPr bwMode="auto">
          <a:xfrm>
            <a:off x="4816475" y="4433888"/>
            <a:ext cx="1917700" cy="212725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53" name="AutoShape 96"/>
          <p:cNvCxnSpPr>
            <a:cxnSpLocks noChangeShapeType="1"/>
            <a:stCxn id="21551" idx="3"/>
            <a:endCxn id="21538" idx="7"/>
          </p:cNvCxnSpPr>
          <p:nvPr/>
        </p:nvCxnSpPr>
        <p:spPr bwMode="auto">
          <a:xfrm flipH="1">
            <a:off x="2697163" y="4433888"/>
            <a:ext cx="1917700" cy="211137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1554" name="Oval 97"/>
          <p:cNvSpPr>
            <a:spLocks noChangeArrowheads="1"/>
          </p:cNvSpPr>
          <p:nvPr/>
        </p:nvSpPr>
        <p:spPr bwMode="auto">
          <a:xfrm>
            <a:off x="6692900" y="4619625"/>
            <a:ext cx="285750" cy="2841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6</a:t>
            </a:r>
          </a:p>
        </p:txBody>
      </p:sp>
      <p:cxnSp>
        <p:nvCxnSpPr>
          <p:cNvPr id="21555" name="AutoShape 98"/>
          <p:cNvCxnSpPr>
            <a:cxnSpLocks noChangeShapeType="1"/>
            <a:stCxn id="21554" idx="3"/>
            <a:endCxn id="21557" idx="7"/>
          </p:cNvCxnSpPr>
          <p:nvPr/>
        </p:nvCxnSpPr>
        <p:spPr bwMode="auto">
          <a:xfrm flipH="1">
            <a:off x="5876925" y="4876800"/>
            <a:ext cx="857250" cy="225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56" name="AutoShape 99"/>
          <p:cNvCxnSpPr>
            <a:cxnSpLocks noChangeShapeType="1"/>
            <a:stCxn id="21562" idx="1"/>
            <a:endCxn id="21554" idx="5"/>
          </p:cNvCxnSpPr>
          <p:nvPr/>
        </p:nvCxnSpPr>
        <p:spPr bwMode="auto">
          <a:xfrm flipH="1" flipV="1">
            <a:off x="6937375" y="4876800"/>
            <a:ext cx="857250" cy="2317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1557" name="Oval 100"/>
          <p:cNvSpPr>
            <a:spLocks noChangeArrowheads="1"/>
          </p:cNvSpPr>
          <p:nvPr/>
        </p:nvSpPr>
        <p:spPr bwMode="auto">
          <a:xfrm>
            <a:off x="5634038" y="5075238"/>
            <a:ext cx="284162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solidFill>
                  <a:schemeClr val="tx2"/>
                </a:solidFill>
                <a:latin typeface="Times New Roman" charset="0"/>
                <a:sym typeface="Symbol" charset="0"/>
              </a:rPr>
              <a:t>8</a:t>
            </a:r>
          </a:p>
        </p:txBody>
      </p:sp>
      <p:sp>
        <p:nvSpPr>
          <p:cNvPr id="21558" name="Oval 101"/>
          <p:cNvSpPr>
            <a:spLocks noChangeArrowheads="1"/>
          </p:cNvSpPr>
          <p:nvPr/>
        </p:nvSpPr>
        <p:spPr bwMode="auto">
          <a:xfrm>
            <a:off x="6156325" y="55308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9</a:t>
            </a:r>
          </a:p>
        </p:txBody>
      </p:sp>
      <p:cxnSp>
        <p:nvCxnSpPr>
          <p:cNvPr id="21559" name="AutoShape 106"/>
          <p:cNvCxnSpPr>
            <a:cxnSpLocks noChangeShapeType="1"/>
            <a:stCxn id="21561" idx="7"/>
            <a:endCxn id="21557" idx="3"/>
          </p:cNvCxnSpPr>
          <p:nvPr/>
        </p:nvCxnSpPr>
        <p:spPr bwMode="auto">
          <a:xfrm flipV="1">
            <a:off x="5354638" y="53340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60" name="AutoShape 107"/>
          <p:cNvCxnSpPr>
            <a:cxnSpLocks noChangeShapeType="1"/>
            <a:stCxn id="21558" idx="1"/>
            <a:endCxn id="21557" idx="5"/>
          </p:cNvCxnSpPr>
          <p:nvPr/>
        </p:nvCxnSpPr>
        <p:spPr bwMode="auto">
          <a:xfrm flipH="1" flipV="1">
            <a:off x="5876925" y="53340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1561" name="Oval 108"/>
          <p:cNvSpPr>
            <a:spLocks noChangeArrowheads="1"/>
          </p:cNvSpPr>
          <p:nvPr/>
        </p:nvSpPr>
        <p:spPr bwMode="auto">
          <a:xfrm>
            <a:off x="5111750" y="55308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11</a:t>
            </a:r>
          </a:p>
        </p:txBody>
      </p:sp>
      <p:sp>
        <p:nvSpPr>
          <p:cNvPr id="21562" name="Oval 113"/>
          <p:cNvSpPr>
            <a:spLocks noChangeArrowheads="1"/>
          </p:cNvSpPr>
          <p:nvPr/>
        </p:nvSpPr>
        <p:spPr bwMode="auto">
          <a:xfrm>
            <a:off x="7753350" y="5076825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23</a:t>
            </a:r>
          </a:p>
        </p:txBody>
      </p:sp>
      <p:sp>
        <p:nvSpPr>
          <p:cNvPr id="21563" name="Oval 114"/>
          <p:cNvSpPr>
            <a:spLocks noChangeArrowheads="1"/>
          </p:cNvSpPr>
          <p:nvPr/>
        </p:nvSpPr>
        <p:spPr bwMode="auto">
          <a:xfrm>
            <a:off x="8275638" y="5532438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20</a:t>
            </a:r>
          </a:p>
        </p:txBody>
      </p:sp>
      <p:cxnSp>
        <p:nvCxnSpPr>
          <p:cNvPr id="21564" name="AutoShape 119"/>
          <p:cNvCxnSpPr>
            <a:cxnSpLocks noChangeShapeType="1"/>
            <a:stCxn id="21566" idx="7"/>
            <a:endCxn id="21562" idx="3"/>
          </p:cNvCxnSpPr>
          <p:nvPr/>
        </p:nvCxnSpPr>
        <p:spPr bwMode="auto">
          <a:xfrm flipV="1">
            <a:off x="7473950" y="5330825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65" name="AutoShape 120"/>
          <p:cNvCxnSpPr>
            <a:cxnSpLocks noChangeShapeType="1"/>
            <a:stCxn id="21563" idx="1"/>
            <a:endCxn id="21562" idx="5"/>
          </p:cNvCxnSpPr>
          <p:nvPr/>
        </p:nvCxnSpPr>
        <p:spPr bwMode="auto">
          <a:xfrm flipH="1" flipV="1">
            <a:off x="7996238" y="5330825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1566" name="Oval 121"/>
          <p:cNvSpPr>
            <a:spLocks noChangeArrowheads="1"/>
          </p:cNvSpPr>
          <p:nvPr/>
        </p:nvSpPr>
        <p:spPr bwMode="auto">
          <a:xfrm>
            <a:off x="7231063" y="55324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27</a:t>
            </a:r>
          </a:p>
        </p:txBody>
      </p:sp>
      <p:sp>
        <p:nvSpPr>
          <p:cNvPr id="21567" name="Date Placeholder 6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  <p:extLst>
      <p:ext uri="{BB962C8B-B14F-4D97-AF65-F5344CB8AC3E}">
        <p14:creationId xmlns:p14="http://schemas.microsoft.com/office/powerpoint/2010/main" val="2632974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Heaps</a:t>
            </a:r>
          </a:p>
        </p:txBody>
      </p:sp>
      <p:sp>
        <p:nvSpPr>
          <p:cNvPr id="2253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A5A08F1-717F-CB47-9DD2-DEAE5165B8BE}" type="slidenum">
              <a:rPr lang="en-US" sz="1400"/>
              <a:pPr eaLnBrk="1" hangingPunct="1"/>
              <a:t>82</a:t>
            </a:fld>
            <a:endParaRPr lang="en-US" sz="1400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Example (end)</a:t>
            </a:r>
          </a:p>
        </p:txBody>
      </p:sp>
      <p:sp>
        <p:nvSpPr>
          <p:cNvPr id="22533" name="Oval 64"/>
          <p:cNvSpPr>
            <a:spLocks noChangeArrowheads="1"/>
          </p:cNvSpPr>
          <p:nvPr/>
        </p:nvSpPr>
        <p:spPr bwMode="auto">
          <a:xfrm>
            <a:off x="2452688" y="2103438"/>
            <a:ext cx="285750" cy="2841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4</a:t>
            </a:r>
          </a:p>
        </p:txBody>
      </p:sp>
      <p:cxnSp>
        <p:nvCxnSpPr>
          <p:cNvPr id="22534" name="AutoShape 65"/>
          <p:cNvCxnSpPr>
            <a:cxnSpLocks noChangeShapeType="1"/>
            <a:stCxn id="22533" idx="3"/>
            <a:endCxn id="22536" idx="7"/>
          </p:cNvCxnSpPr>
          <p:nvPr/>
        </p:nvCxnSpPr>
        <p:spPr bwMode="auto">
          <a:xfrm flipH="1">
            <a:off x="1636713" y="2355850"/>
            <a:ext cx="857250" cy="2349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35" name="AutoShape 66"/>
          <p:cNvCxnSpPr>
            <a:cxnSpLocks noChangeShapeType="1"/>
            <a:stCxn id="22541" idx="1"/>
            <a:endCxn id="22533" idx="5"/>
          </p:cNvCxnSpPr>
          <p:nvPr/>
        </p:nvCxnSpPr>
        <p:spPr bwMode="auto">
          <a:xfrm flipH="1" flipV="1">
            <a:off x="2697163" y="2355850"/>
            <a:ext cx="857250" cy="2365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36" name="Oval 67"/>
          <p:cNvSpPr>
            <a:spLocks noChangeArrowheads="1"/>
          </p:cNvSpPr>
          <p:nvPr/>
        </p:nvSpPr>
        <p:spPr bwMode="auto">
          <a:xfrm>
            <a:off x="1393825" y="25590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15</a:t>
            </a:r>
          </a:p>
        </p:txBody>
      </p:sp>
      <p:sp>
        <p:nvSpPr>
          <p:cNvPr id="22537" name="Oval 68"/>
          <p:cNvSpPr>
            <a:spLocks noChangeArrowheads="1"/>
          </p:cNvSpPr>
          <p:nvPr/>
        </p:nvSpPr>
        <p:spPr bwMode="auto">
          <a:xfrm>
            <a:off x="1916113" y="30146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25</a:t>
            </a:r>
          </a:p>
        </p:txBody>
      </p:sp>
      <p:cxnSp>
        <p:nvCxnSpPr>
          <p:cNvPr id="22538" name="AutoShape 73"/>
          <p:cNvCxnSpPr>
            <a:cxnSpLocks noChangeShapeType="1"/>
            <a:stCxn id="22540" idx="7"/>
            <a:endCxn id="22536" idx="3"/>
          </p:cNvCxnSpPr>
          <p:nvPr/>
        </p:nvCxnSpPr>
        <p:spPr bwMode="auto">
          <a:xfrm flipV="1">
            <a:off x="1114425" y="2813050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39" name="AutoShape 74"/>
          <p:cNvCxnSpPr>
            <a:cxnSpLocks noChangeShapeType="1"/>
            <a:stCxn id="22537" idx="1"/>
            <a:endCxn id="22536" idx="5"/>
          </p:cNvCxnSpPr>
          <p:nvPr/>
        </p:nvCxnSpPr>
        <p:spPr bwMode="auto">
          <a:xfrm flipH="1" flipV="1">
            <a:off x="1636713" y="2813050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40" name="Oval 75"/>
          <p:cNvSpPr>
            <a:spLocks noChangeArrowheads="1"/>
          </p:cNvSpPr>
          <p:nvPr/>
        </p:nvSpPr>
        <p:spPr bwMode="auto">
          <a:xfrm>
            <a:off x="871538" y="301466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16</a:t>
            </a:r>
          </a:p>
        </p:txBody>
      </p:sp>
      <p:sp>
        <p:nvSpPr>
          <p:cNvPr id="22541" name="Oval 80"/>
          <p:cNvSpPr>
            <a:spLocks noChangeArrowheads="1"/>
          </p:cNvSpPr>
          <p:nvPr/>
        </p:nvSpPr>
        <p:spPr bwMode="auto">
          <a:xfrm>
            <a:off x="3513138" y="25606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5</a:t>
            </a:r>
          </a:p>
        </p:txBody>
      </p:sp>
      <p:sp>
        <p:nvSpPr>
          <p:cNvPr id="22542" name="Oval 81"/>
          <p:cNvSpPr>
            <a:spLocks noChangeArrowheads="1"/>
          </p:cNvSpPr>
          <p:nvPr/>
        </p:nvSpPr>
        <p:spPr bwMode="auto">
          <a:xfrm>
            <a:off x="4035425" y="30162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12</a:t>
            </a:r>
          </a:p>
        </p:txBody>
      </p:sp>
      <p:cxnSp>
        <p:nvCxnSpPr>
          <p:cNvPr id="22543" name="AutoShape 86"/>
          <p:cNvCxnSpPr>
            <a:cxnSpLocks noChangeShapeType="1"/>
            <a:stCxn id="22545" idx="7"/>
            <a:endCxn id="22541" idx="3"/>
          </p:cNvCxnSpPr>
          <p:nvPr/>
        </p:nvCxnSpPr>
        <p:spPr bwMode="auto">
          <a:xfrm flipV="1">
            <a:off x="3233738" y="28146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44" name="AutoShape 87"/>
          <p:cNvCxnSpPr>
            <a:cxnSpLocks noChangeShapeType="1"/>
            <a:stCxn id="22542" idx="1"/>
            <a:endCxn id="22541" idx="5"/>
          </p:cNvCxnSpPr>
          <p:nvPr/>
        </p:nvCxnSpPr>
        <p:spPr bwMode="auto">
          <a:xfrm flipH="1" flipV="1">
            <a:off x="3756025" y="28146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45" name="Oval 88"/>
          <p:cNvSpPr>
            <a:spLocks noChangeArrowheads="1"/>
          </p:cNvSpPr>
          <p:nvPr/>
        </p:nvSpPr>
        <p:spPr bwMode="auto">
          <a:xfrm>
            <a:off x="2990850" y="30162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7</a:t>
            </a:r>
          </a:p>
        </p:txBody>
      </p:sp>
      <p:sp>
        <p:nvSpPr>
          <p:cNvPr id="22546" name="Oval 93"/>
          <p:cNvSpPr>
            <a:spLocks noChangeArrowheads="1"/>
          </p:cNvSpPr>
          <p:nvPr/>
        </p:nvSpPr>
        <p:spPr bwMode="auto">
          <a:xfrm>
            <a:off x="4572000" y="1676400"/>
            <a:ext cx="287338" cy="2841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solidFill>
                  <a:schemeClr val="tx2"/>
                </a:solidFill>
                <a:latin typeface="Times New Roman" charset="0"/>
                <a:sym typeface="Symbol" charset="0"/>
              </a:rPr>
              <a:t>10</a:t>
            </a:r>
          </a:p>
        </p:txBody>
      </p:sp>
      <p:cxnSp>
        <p:nvCxnSpPr>
          <p:cNvPr id="22547" name="AutoShape 94"/>
          <p:cNvCxnSpPr>
            <a:cxnSpLocks noChangeShapeType="1"/>
            <a:stCxn id="22546" idx="5"/>
            <a:endCxn id="22549" idx="1"/>
          </p:cNvCxnSpPr>
          <p:nvPr/>
        </p:nvCxnSpPr>
        <p:spPr bwMode="auto">
          <a:xfrm>
            <a:off x="4816475" y="1933575"/>
            <a:ext cx="1917700" cy="203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48" name="AutoShape 95"/>
          <p:cNvCxnSpPr>
            <a:cxnSpLocks noChangeShapeType="1"/>
            <a:stCxn id="22546" idx="3"/>
            <a:endCxn id="22533" idx="7"/>
          </p:cNvCxnSpPr>
          <p:nvPr/>
        </p:nvCxnSpPr>
        <p:spPr bwMode="auto">
          <a:xfrm flipH="1">
            <a:off x="2697163" y="1933575"/>
            <a:ext cx="1917700" cy="2016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49" name="Oval 96"/>
          <p:cNvSpPr>
            <a:spLocks noChangeArrowheads="1"/>
          </p:cNvSpPr>
          <p:nvPr/>
        </p:nvSpPr>
        <p:spPr bwMode="auto">
          <a:xfrm>
            <a:off x="6692900" y="2105025"/>
            <a:ext cx="285750" cy="2841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6</a:t>
            </a:r>
          </a:p>
        </p:txBody>
      </p:sp>
      <p:cxnSp>
        <p:nvCxnSpPr>
          <p:cNvPr id="22550" name="AutoShape 97"/>
          <p:cNvCxnSpPr>
            <a:cxnSpLocks noChangeShapeType="1"/>
            <a:stCxn id="22549" idx="3"/>
            <a:endCxn id="22552" idx="7"/>
          </p:cNvCxnSpPr>
          <p:nvPr/>
        </p:nvCxnSpPr>
        <p:spPr bwMode="auto">
          <a:xfrm flipH="1">
            <a:off x="5876925" y="2357438"/>
            <a:ext cx="857250" cy="2349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51" name="AutoShape 98"/>
          <p:cNvCxnSpPr>
            <a:cxnSpLocks noChangeShapeType="1"/>
            <a:stCxn id="22557" idx="1"/>
            <a:endCxn id="22549" idx="5"/>
          </p:cNvCxnSpPr>
          <p:nvPr/>
        </p:nvCxnSpPr>
        <p:spPr bwMode="auto">
          <a:xfrm flipH="1" flipV="1">
            <a:off x="6937375" y="2357438"/>
            <a:ext cx="857250" cy="2365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52" name="Oval 99"/>
          <p:cNvSpPr>
            <a:spLocks noChangeArrowheads="1"/>
          </p:cNvSpPr>
          <p:nvPr/>
        </p:nvSpPr>
        <p:spPr bwMode="auto">
          <a:xfrm>
            <a:off x="5634038" y="25606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8</a:t>
            </a:r>
          </a:p>
        </p:txBody>
      </p:sp>
      <p:sp>
        <p:nvSpPr>
          <p:cNvPr id="22553" name="Oval 100"/>
          <p:cNvSpPr>
            <a:spLocks noChangeArrowheads="1"/>
          </p:cNvSpPr>
          <p:nvPr/>
        </p:nvSpPr>
        <p:spPr bwMode="auto">
          <a:xfrm>
            <a:off x="6156325" y="30162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9</a:t>
            </a:r>
          </a:p>
        </p:txBody>
      </p:sp>
      <p:cxnSp>
        <p:nvCxnSpPr>
          <p:cNvPr id="22554" name="AutoShape 105"/>
          <p:cNvCxnSpPr>
            <a:cxnSpLocks noChangeShapeType="1"/>
            <a:stCxn id="22556" idx="7"/>
            <a:endCxn id="22552" idx="3"/>
          </p:cNvCxnSpPr>
          <p:nvPr/>
        </p:nvCxnSpPr>
        <p:spPr bwMode="auto">
          <a:xfrm flipV="1">
            <a:off x="5354638" y="28146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55" name="AutoShape 106"/>
          <p:cNvCxnSpPr>
            <a:cxnSpLocks noChangeShapeType="1"/>
            <a:stCxn id="22553" idx="1"/>
            <a:endCxn id="22552" idx="5"/>
          </p:cNvCxnSpPr>
          <p:nvPr/>
        </p:nvCxnSpPr>
        <p:spPr bwMode="auto">
          <a:xfrm flipH="1" flipV="1">
            <a:off x="5876925" y="28146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56" name="Oval 107"/>
          <p:cNvSpPr>
            <a:spLocks noChangeArrowheads="1"/>
          </p:cNvSpPr>
          <p:nvPr/>
        </p:nvSpPr>
        <p:spPr bwMode="auto">
          <a:xfrm>
            <a:off x="5111750" y="30162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11</a:t>
            </a:r>
          </a:p>
        </p:txBody>
      </p:sp>
      <p:sp>
        <p:nvSpPr>
          <p:cNvPr id="22557" name="Oval 112"/>
          <p:cNvSpPr>
            <a:spLocks noChangeArrowheads="1"/>
          </p:cNvSpPr>
          <p:nvPr/>
        </p:nvSpPr>
        <p:spPr bwMode="auto">
          <a:xfrm>
            <a:off x="7753350" y="2562225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23</a:t>
            </a:r>
          </a:p>
        </p:txBody>
      </p:sp>
      <p:sp>
        <p:nvSpPr>
          <p:cNvPr id="22558" name="Oval 113"/>
          <p:cNvSpPr>
            <a:spLocks noChangeArrowheads="1"/>
          </p:cNvSpPr>
          <p:nvPr/>
        </p:nvSpPr>
        <p:spPr bwMode="auto">
          <a:xfrm>
            <a:off x="8275638" y="3017838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20</a:t>
            </a:r>
          </a:p>
        </p:txBody>
      </p:sp>
      <p:cxnSp>
        <p:nvCxnSpPr>
          <p:cNvPr id="22559" name="AutoShape 118"/>
          <p:cNvCxnSpPr>
            <a:cxnSpLocks noChangeShapeType="1"/>
            <a:stCxn id="22561" idx="7"/>
            <a:endCxn id="22557" idx="3"/>
          </p:cNvCxnSpPr>
          <p:nvPr/>
        </p:nvCxnSpPr>
        <p:spPr bwMode="auto">
          <a:xfrm flipV="1">
            <a:off x="7473950" y="2816225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60" name="AutoShape 119"/>
          <p:cNvCxnSpPr>
            <a:cxnSpLocks noChangeShapeType="1"/>
            <a:stCxn id="22558" idx="1"/>
            <a:endCxn id="22557" idx="5"/>
          </p:cNvCxnSpPr>
          <p:nvPr/>
        </p:nvCxnSpPr>
        <p:spPr bwMode="auto">
          <a:xfrm flipH="1" flipV="1">
            <a:off x="7996238" y="2816225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61" name="Oval 120"/>
          <p:cNvSpPr>
            <a:spLocks noChangeArrowheads="1"/>
          </p:cNvSpPr>
          <p:nvPr/>
        </p:nvSpPr>
        <p:spPr bwMode="auto">
          <a:xfrm>
            <a:off x="7231063" y="30178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27</a:t>
            </a:r>
          </a:p>
        </p:txBody>
      </p:sp>
      <p:sp>
        <p:nvSpPr>
          <p:cNvPr id="22562" name="Oval 125"/>
          <p:cNvSpPr>
            <a:spLocks noChangeArrowheads="1"/>
          </p:cNvSpPr>
          <p:nvPr/>
        </p:nvSpPr>
        <p:spPr bwMode="auto">
          <a:xfrm>
            <a:off x="2452688" y="4541838"/>
            <a:ext cx="285750" cy="2841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5</a:t>
            </a:r>
          </a:p>
        </p:txBody>
      </p:sp>
      <p:cxnSp>
        <p:nvCxnSpPr>
          <p:cNvPr id="22563" name="AutoShape 126"/>
          <p:cNvCxnSpPr>
            <a:cxnSpLocks noChangeShapeType="1"/>
            <a:stCxn id="22562" idx="3"/>
            <a:endCxn id="22565" idx="7"/>
          </p:cNvCxnSpPr>
          <p:nvPr/>
        </p:nvCxnSpPr>
        <p:spPr bwMode="auto">
          <a:xfrm flipH="1">
            <a:off x="1636713" y="4799013"/>
            <a:ext cx="857250" cy="2301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64" name="AutoShape 127"/>
          <p:cNvCxnSpPr>
            <a:cxnSpLocks noChangeShapeType="1"/>
            <a:stCxn id="22570" idx="1"/>
            <a:endCxn id="22562" idx="5"/>
          </p:cNvCxnSpPr>
          <p:nvPr/>
        </p:nvCxnSpPr>
        <p:spPr bwMode="auto">
          <a:xfrm flipH="1" flipV="1">
            <a:off x="2697163" y="4799013"/>
            <a:ext cx="857250" cy="227012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65" name="Oval 128"/>
          <p:cNvSpPr>
            <a:spLocks noChangeArrowheads="1"/>
          </p:cNvSpPr>
          <p:nvPr/>
        </p:nvSpPr>
        <p:spPr bwMode="auto">
          <a:xfrm>
            <a:off x="1393825" y="49974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15</a:t>
            </a:r>
          </a:p>
        </p:txBody>
      </p:sp>
      <p:sp>
        <p:nvSpPr>
          <p:cNvPr id="22566" name="Oval 129"/>
          <p:cNvSpPr>
            <a:spLocks noChangeArrowheads="1"/>
          </p:cNvSpPr>
          <p:nvPr/>
        </p:nvSpPr>
        <p:spPr bwMode="auto">
          <a:xfrm>
            <a:off x="1916113" y="54530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25</a:t>
            </a:r>
          </a:p>
        </p:txBody>
      </p:sp>
      <p:cxnSp>
        <p:nvCxnSpPr>
          <p:cNvPr id="22567" name="AutoShape 134"/>
          <p:cNvCxnSpPr>
            <a:cxnSpLocks noChangeShapeType="1"/>
            <a:stCxn id="22569" idx="7"/>
            <a:endCxn id="22565" idx="3"/>
          </p:cNvCxnSpPr>
          <p:nvPr/>
        </p:nvCxnSpPr>
        <p:spPr bwMode="auto">
          <a:xfrm flipV="1">
            <a:off x="1114425" y="5251450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68" name="AutoShape 135"/>
          <p:cNvCxnSpPr>
            <a:cxnSpLocks noChangeShapeType="1"/>
            <a:stCxn id="22566" idx="1"/>
            <a:endCxn id="22565" idx="5"/>
          </p:cNvCxnSpPr>
          <p:nvPr/>
        </p:nvCxnSpPr>
        <p:spPr bwMode="auto">
          <a:xfrm flipH="1" flipV="1">
            <a:off x="1636713" y="5251450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69" name="Oval 136"/>
          <p:cNvSpPr>
            <a:spLocks noChangeArrowheads="1"/>
          </p:cNvSpPr>
          <p:nvPr/>
        </p:nvSpPr>
        <p:spPr bwMode="auto">
          <a:xfrm>
            <a:off x="871538" y="545306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16</a:t>
            </a:r>
          </a:p>
        </p:txBody>
      </p:sp>
      <p:sp>
        <p:nvSpPr>
          <p:cNvPr id="22570" name="Oval 141"/>
          <p:cNvSpPr>
            <a:spLocks noChangeArrowheads="1"/>
          </p:cNvSpPr>
          <p:nvPr/>
        </p:nvSpPr>
        <p:spPr bwMode="auto">
          <a:xfrm>
            <a:off x="3513138" y="4999038"/>
            <a:ext cx="284162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7</a:t>
            </a:r>
          </a:p>
        </p:txBody>
      </p:sp>
      <p:sp>
        <p:nvSpPr>
          <p:cNvPr id="22571" name="Oval 142"/>
          <p:cNvSpPr>
            <a:spLocks noChangeArrowheads="1"/>
          </p:cNvSpPr>
          <p:nvPr/>
        </p:nvSpPr>
        <p:spPr bwMode="auto">
          <a:xfrm>
            <a:off x="4035425" y="54546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12</a:t>
            </a:r>
          </a:p>
        </p:txBody>
      </p:sp>
      <p:cxnSp>
        <p:nvCxnSpPr>
          <p:cNvPr id="22572" name="AutoShape 147"/>
          <p:cNvCxnSpPr>
            <a:cxnSpLocks noChangeShapeType="1"/>
            <a:stCxn id="22574" idx="7"/>
            <a:endCxn id="22570" idx="3"/>
          </p:cNvCxnSpPr>
          <p:nvPr/>
        </p:nvCxnSpPr>
        <p:spPr bwMode="auto">
          <a:xfrm flipV="1">
            <a:off x="3233738" y="5257800"/>
            <a:ext cx="320675" cy="223838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73" name="AutoShape 148"/>
          <p:cNvCxnSpPr>
            <a:cxnSpLocks noChangeShapeType="1"/>
            <a:stCxn id="22571" idx="1"/>
            <a:endCxn id="22570" idx="5"/>
          </p:cNvCxnSpPr>
          <p:nvPr/>
        </p:nvCxnSpPr>
        <p:spPr bwMode="auto">
          <a:xfrm flipH="1" flipV="1">
            <a:off x="3756025" y="52578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74" name="Oval 149"/>
          <p:cNvSpPr>
            <a:spLocks noChangeArrowheads="1"/>
          </p:cNvSpPr>
          <p:nvPr/>
        </p:nvSpPr>
        <p:spPr bwMode="auto">
          <a:xfrm>
            <a:off x="2990850" y="5454650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solidFill>
                  <a:schemeClr val="tx2"/>
                </a:solidFill>
                <a:latin typeface="Times New Roman" charset="0"/>
                <a:sym typeface="Symbol" charset="0"/>
              </a:rPr>
              <a:t>10</a:t>
            </a:r>
          </a:p>
        </p:txBody>
      </p:sp>
      <p:sp>
        <p:nvSpPr>
          <p:cNvPr id="22575" name="Oval 154"/>
          <p:cNvSpPr>
            <a:spLocks noChangeArrowheads="1"/>
          </p:cNvSpPr>
          <p:nvPr/>
        </p:nvSpPr>
        <p:spPr bwMode="auto">
          <a:xfrm>
            <a:off x="4572000" y="4114800"/>
            <a:ext cx="287338" cy="2841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4</a:t>
            </a:r>
          </a:p>
        </p:txBody>
      </p:sp>
      <p:cxnSp>
        <p:nvCxnSpPr>
          <p:cNvPr id="22576" name="AutoShape 155"/>
          <p:cNvCxnSpPr>
            <a:cxnSpLocks noChangeShapeType="1"/>
            <a:stCxn id="22575" idx="5"/>
            <a:endCxn id="22578" idx="1"/>
          </p:cNvCxnSpPr>
          <p:nvPr/>
        </p:nvCxnSpPr>
        <p:spPr bwMode="auto">
          <a:xfrm>
            <a:off x="4816475" y="4371975"/>
            <a:ext cx="1917700" cy="203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77" name="AutoShape 156"/>
          <p:cNvCxnSpPr>
            <a:cxnSpLocks noChangeShapeType="1"/>
            <a:stCxn id="22575" idx="3"/>
            <a:endCxn id="22562" idx="7"/>
          </p:cNvCxnSpPr>
          <p:nvPr/>
        </p:nvCxnSpPr>
        <p:spPr bwMode="auto">
          <a:xfrm flipH="1">
            <a:off x="2697163" y="4371975"/>
            <a:ext cx="1917700" cy="1968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78" name="Oval 157"/>
          <p:cNvSpPr>
            <a:spLocks noChangeArrowheads="1"/>
          </p:cNvSpPr>
          <p:nvPr/>
        </p:nvSpPr>
        <p:spPr bwMode="auto">
          <a:xfrm>
            <a:off x="6692900" y="4543425"/>
            <a:ext cx="285750" cy="2841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6</a:t>
            </a:r>
          </a:p>
        </p:txBody>
      </p:sp>
      <p:cxnSp>
        <p:nvCxnSpPr>
          <p:cNvPr id="22579" name="AutoShape 158"/>
          <p:cNvCxnSpPr>
            <a:cxnSpLocks noChangeShapeType="1"/>
            <a:stCxn id="22578" idx="3"/>
            <a:endCxn id="22581" idx="7"/>
          </p:cNvCxnSpPr>
          <p:nvPr/>
        </p:nvCxnSpPr>
        <p:spPr bwMode="auto">
          <a:xfrm flipH="1">
            <a:off x="5876925" y="4795838"/>
            <a:ext cx="857250" cy="2349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80" name="AutoShape 159"/>
          <p:cNvCxnSpPr>
            <a:cxnSpLocks noChangeShapeType="1"/>
            <a:stCxn id="22586" idx="1"/>
            <a:endCxn id="22578" idx="5"/>
          </p:cNvCxnSpPr>
          <p:nvPr/>
        </p:nvCxnSpPr>
        <p:spPr bwMode="auto">
          <a:xfrm flipH="1" flipV="1">
            <a:off x="6937375" y="4795838"/>
            <a:ext cx="857250" cy="2365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81" name="Oval 160"/>
          <p:cNvSpPr>
            <a:spLocks noChangeArrowheads="1"/>
          </p:cNvSpPr>
          <p:nvPr/>
        </p:nvSpPr>
        <p:spPr bwMode="auto">
          <a:xfrm>
            <a:off x="5634038" y="49990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8</a:t>
            </a:r>
          </a:p>
        </p:txBody>
      </p:sp>
      <p:sp>
        <p:nvSpPr>
          <p:cNvPr id="22582" name="Oval 161"/>
          <p:cNvSpPr>
            <a:spLocks noChangeArrowheads="1"/>
          </p:cNvSpPr>
          <p:nvPr/>
        </p:nvSpPr>
        <p:spPr bwMode="auto">
          <a:xfrm>
            <a:off x="6156325" y="54546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9</a:t>
            </a:r>
          </a:p>
        </p:txBody>
      </p:sp>
      <p:cxnSp>
        <p:nvCxnSpPr>
          <p:cNvPr id="22583" name="AutoShape 166"/>
          <p:cNvCxnSpPr>
            <a:cxnSpLocks noChangeShapeType="1"/>
            <a:stCxn id="22585" idx="7"/>
            <a:endCxn id="22581" idx="3"/>
          </p:cNvCxnSpPr>
          <p:nvPr/>
        </p:nvCxnSpPr>
        <p:spPr bwMode="auto">
          <a:xfrm flipV="1">
            <a:off x="5354638" y="52530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84" name="AutoShape 167"/>
          <p:cNvCxnSpPr>
            <a:cxnSpLocks noChangeShapeType="1"/>
            <a:stCxn id="22582" idx="1"/>
            <a:endCxn id="22581" idx="5"/>
          </p:cNvCxnSpPr>
          <p:nvPr/>
        </p:nvCxnSpPr>
        <p:spPr bwMode="auto">
          <a:xfrm flipH="1" flipV="1">
            <a:off x="5876925" y="52530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85" name="Oval 168"/>
          <p:cNvSpPr>
            <a:spLocks noChangeArrowheads="1"/>
          </p:cNvSpPr>
          <p:nvPr/>
        </p:nvSpPr>
        <p:spPr bwMode="auto">
          <a:xfrm>
            <a:off x="5111750" y="54546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11</a:t>
            </a:r>
          </a:p>
        </p:txBody>
      </p:sp>
      <p:sp>
        <p:nvSpPr>
          <p:cNvPr id="22586" name="Oval 173"/>
          <p:cNvSpPr>
            <a:spLocks noChangeArrowheads="1"/>
          </p:cNvSpPr>
          <p:nvPr/>
        </p:nvSpPr>
        <p:spPr bwMode="auto">
          <a:xfrm>
            <a:off x="7753350" y="5000625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23</a:t>
            </a:r>
          </a:p>
        </p:txBody>
      </p:sp>
      <p:sp>
        <p:nvSpPr>
          <p:cNvPr id="22587" name="Oval 174"/>
          <p:cNvSpPr>
            <a:spLocks noChangeArrowheads="1"/>
          </p:cNvSpPr>
          <p:nvPr/>
        </p:nvSpPr>
        <p:spPr bwMode="auto">
          <a:xfrm>
            <a:off x="8275638" y="5456238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20</a:t>
            </a:r>
          </a:p>
        </p:txBody>
      </p:sp>
      <p:cxnSp>
        <p:nvCxnSpPr>
          <p:cNvPr id="22588" name="AutoShape 179"/>
          <p:cNvCxnSpPr>
            <a:cxnSpLocks noChangeShapeType="1"/>
            <a:stCxn id="22590" idx="7"/>
            <a:endCxn id="22586" idx="3"/>
          </p:cNvCxnSpPr>
          <p:nvPr/>
        </p:nvCxnSpPr>
        <p:spPr bwMode="auto">
          <a:xfrm flipV="1">
            <a:off x="7473950" y="5254625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89" name="AutoShape 180"/>
          <p:cNvCxnSpPr>
            <a:cxnSpLocks noChangeShapeType="1"/>
            <a:stCxn id="22587" idx="1"/>
            <a:endCxn id="22586" idx="5"/>
          </p:cNvCxnSpPr>
          <p:nvPr/>
        </p:nvCxnSpPr>
        <p:spPr bwMode="auto">
          <a:xfrm flipH="1" flipV="1">
            <a:off x="7996238" y="5254625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90" name="Oval 181"/>
          <p:cNvSpPr>
            <a:spLocks noChangeArrowheads="1"/>
          </p:cNvSpPr>
          <p:nvPr/>
        </p:nvSpPr>
        <p:spPr bwMode="auto">
          <a:xfrm>
            <a:off x="7231063" y="54562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sz="1600">
                <a:latin typeface="Times New Roman" charset="0"/>
                <a:sym typeface="Symbol" charset="0"/>
              </a:rPr>
              <a:t>27</a:t>
            </a:r>
          </a:p>
        </p:txBody>
      </p:sp>
      <p:sp>
        <p:nvSpPr>
          <p:cNvPr id="22591" name="Date Placeholder 6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  <p:extLst>
      <p:ext uri="{BB962C8B-B14F-4D97-AF65-F5344CB8AC3E}">
        <p14:creationId xmlns:p14="http://schemas.microsoft.com/office/powerpoint/2010/main" val="3531375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Heaps</a:t>
            </a:r>
          </a:p>
        </p:txBody>
      </p:sp>
      <p:sp>
        <p:nvSpPr>
          <p:cNvPr id="512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35F3B13D-4014-A445-B89E-941D6E9801C1}" type="slidenum">
              <a:rPr lang="en-US" sz="1400"/>
              <a:pPr eaLnBrk="1" hangingPunct="1"/>
              <a:t>83</a:t>
            </a:fld>
            <a:endParaRPr lang="en-US" sz="1400"/>
          </a:p>
        </p:txBody>
      </p:sp>
      <p:cxnSp>
        <p:nvCxnSpPr>
          <p:cNvPr id="5125" name="AutoShape 35"/>
          <p:cNvCxnSpPr>
            <a:cxnSpLocks noChangeShapeType="1"/>
            <a:stCxn id="5164" idx="3"/>
            <a:endCxn id="5157" idx="7"/>
          </p:cNvCxnSpPr>
          <p:nvPr/>
        </p:nvCxnSpPr>
        <p:spPr bwMode="auto">
          <a:xfrm flipH="1">
            <a:off x="2697163" y="4518025"/>
            <a:ext cx="1917700" cy="2063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1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Analysis</a:t>
            </a:r>
          </a:p>
        </p:txBody>
      </p:sp>
      <p:sp>
        <p:nvSpPr>
          <p:cNvPr id="51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001000" cy="2819400"/>
          </a:xfrm>
        </p:spPr>
        <p:txBody>
          <a:bodyPr/>
          <a:lstStyle/>
          <a:p>
            <a:pPr eaLnBrk="1" hangingPunct="1"/>
            <a:r>
              <a:rPr lang="en-US" sz="2000">
                <a:latin typeface="Tahoma" charset="0"/>
              </a:rPr>
              <a:t>We visualize the worst-case time of a downheap with a proxy path that goes first right and then repeatedly goes left until the bottom of the heap (this path may differ from the actual downheap path)</a:t>
            </a:r>
          </a:p>
          <a:p>
            <a:pPr eaLnBrk="1" hangingPunct="1"/>
            <a:r>
              <a:rPr lang="en-US" sz="2000">
                <a:latin typeface="Tahoma" charset="0"/>
              </a:rPr>
              <a:t>Since each node is traversed by at most two proxy paths, the total number of nodes of the proxy paths is </a:t>
            </a:r>
            <a:r>
              <a:rPr lang="en-US" sz="2000" b="1" i="1">
                <a:latin typeface="Times New Roman" charset="0"/>
              </a:rPr>
              <a:t>O</a:t>
            </a:r>
            <a:r>
              <a:rPr lang="en-US" sz="2000">
                <a:latin typeface="Times New Roman" charset="0"/>
              </a:rPr>
              <a:t>(</a:t>
            </a:r>
            <a:r>
              <a:rPr lang="en-US" sz="2000" b="1" i="1">
                <a:latin typeface="Times New Roman" charset="0"/>
              </a:rPr>
              <a:t>n</a:t>
            </a:r>
            <a:r>
              <a:rPr lang="en-US" sz="2000">
                <a:latin typeface="Times New Roman" charset="0"/>
              </a:rPr>
              <a:t>)</a:t>
            </a:r>
            <a:r>
              <a:rPr lang="en-US" sz="2000">
                <a:latin typeface="Tahoma" charset="0"/>
              </a:rPr>
              <a:t> </a:t>
            </a:r>
          </a:p>
          <a:p>
            <a:pPr eaLnBrk="1" hangingPunct="1"/>
            <a:r>
              <a:rPr lang="en-US" sz="2000">
                <a:latin typeface="Tahoma" charset="0"/>
              </a:rPr>
              <a:t>Thus, bottom-up heap construction runs in </a:t>
            </a:r>
            <a:r>
              <a:rPr lang="en-US" sz="2000" b="1" i="1">
                <a:latin typeface="Times New Roman" charset="0"/>
              </a:rPr>
              <a:t>O</a:t>
            </a:r>
            <a:r>
              <a:rPr lang="en-US" sz="2000">
                <a:latin typeface="Times New Roman" charset="0"/>
              </a:rPr>
              <a:t>(</a:t>
            </a:r>
            <a:r>
              <a:rPr lang="en-US" sz="2000" b="1" i="1">
                <a:latin typeface="Times New Roman" charset="0"/>
              </a:rPr>
              <a:t>n</a:t>
            </a:r>
            <a:r>
              <a:rPr lang="en-US" sz="2000">
                <a:latin typeface="Times New Roman" charset="0"/>
              </a:rPr>
              <a:t>) </a:t>
            </a:r>
            <a:r>
              <a:rPr lang="en-US" sz="2000">
                <a:latin typeface="Tahoma" charset="0"/>
              </a:rPr>
              <a:t>time </a:t>
            </a:r>
          </a:p>
          <a:p>
            <a:pPr eaLnBrk="1" hangingPunct="1"/>
            <a:r>
              <a:rPr lang="en-US" sz="2000">
                <a:latin typeface="Tahoma" charset="0"/>
              </a:rPr>
              <a:t>Bottom-up heap construction is faster than </a:t>
            </a:r>
            <a:r>
              <a:rPr lang="en-US" sz="2000" b="1" i="1">
                <a:latin typeface="Times New Roman" charset="0"/>
              </a:rPr>
              <a:t>n</a:t>
            </a:r>
            <a:r>
              <a:rPr lang="en-US" sz="2000">
                <a:latin typeface="Tahoma" charset="0"/>
              </a:rPr>
              <a:t> successive insertions and speeds up the first phase of heap-sort</a:t>
            </a:r>
          </a:p>
        </p:txBody>
      </p:sp>
      <p:cxnSp>
        <p:nvCxnSpPr>
          <p:cNvPr id="5128" name="AutoShape 5"/>
          <p:cNvCxnSpPr>
            <a:cxnSpLocks noChangeShapeType="1"/>
            <a:stCxn id="5157" idx="3"/>
            <a:endCxn id="5158" idx="7"/>
          </p:cNvCxnSpPr>
          <p:nvPr/>
        </p:nvCxnSpPr>
        <p:spPr bwMode="auto">
          <a:xfrm flipH="1">
            <a:off x="1636713" y="4945063"/>
            <a:ext cx="857250" cy="2349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29" name="AutoShape 6"/>
          <p:cNvCxnSpPr>
            <a:cxnSpLocks noChangeShapeType="1"/>
            <a:stCxn id="5161" idx="1"/>
            <a:endCxn id="5157" idx="5"/>
          </p:cNvCxnSpPr>
          <p:nvPr/>
        </p:nvCxnSpPr>
        <p:spPr bwMode="auto">
          <a:xfrm flipH="1" flipV="1">
            <a:off x="2697163" y="4945063"/>
            <a:ext cx="857250" cy="2365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30" name="AutoShape 11"/>
          <p:cNvCxnSpPr>
            <a:cxnSpLocks noChangeShapeType="1"/>
            <a:endCxn id="5159" idx="5"/>
          </p:cNvCxnSpPr>
          <p:nvPr/>
        </p:nvCxnSpPr>
        <p:spPr bwMode="auto">
          <a:xfrm flipH="1" flipV="1">
            <a:off x="2160588" y="5857875"/>
            <a:ext cx="160337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31" name="AutoShape 12"/>
          <p:cNvCxnSpPr>
            <a:cxnSpLocks noChangeShapeType="1"/>
            <a:endCxn id="5159" idx="3"/>
          </p:cNvCxnSpPr>
          <p:nvPr/>
        </p:nvCxnSpPr>
        <p:spPr bwMode="auto">
          <a:xfrm flipV="1">
            <a:off x="1800225" y="5857875"/>
            <a:ext cx="157163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32" name="AutoShape 13"/>
          <p:cNvCxnSpPr>
            <a:cxnSpLocks noChangeShapeType="1"/>
            <a:stCxn id="5160" idx="7"/>
            <a:endCxn id="5158" idx="3"/>
          </p:cNvCxnSpPr>
          <p:nvPr/>
        </p:nvCxnSpPr>
        <p:spPr bwMode="auto">
          <a:xfrm flipV="1">
            <a:off x="1114425" y="5402263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33" name="AutoShape 14"/>
          <p:cNvCxnSpPr>
            <a:cxnSpLocks noChangeShapeType="1"/>
            <a:stCxn id="5159" idx="1"/>
            <a:endCxn id="5158" idx="5"/>
          </p:cNvCxnSpPr>
          <p:nvPr/>
        </p:nvCxnSpPr>
        <p:spPr bwMode="auto">
          <a:xfrm flipH="1" flipV="1">
            <a:off x="1636713" y="5402263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34" name="AutoShape 18"/>
          <p:cNvCxnSpPr>
            <a:cxnSpLocks noChangeShapeType="1"/>
            <a:endCxn id="5160" idx="5"/>
          </p:cNvCxnSpPr>
          <p:nvPr/>
        </p:nvCxnSpPr>
        <p:spPr bwMode="auto">
          <a:xfrm flipH="1" flipV="1">
            <a:off x="1114425" y="5857875"/>
            <a:ext cx="160338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35" name="AutoShape 19"/>
          <p:cNvCxnSpPr>
            <a:cxnSpLocks noChangeShapeType="1"/>
            <a:endCxn id="5160" idx="3"/>
          </p:cNvCxnSpPr>
          <p:nvPr/>
        </p:nvCxnSpPr>
        <p:spPr bwMode="auto">
          <a:xfrm flipV="1">
            <a:off x="752475" y="5857875"/>
            <a:ext cx="160338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36" name="AutoShape 24"/>
          <p:cNvCxnSpPr>
            <a:cxnSpLocks noChangeShapeType="1"/>
            <a:endCxn id="5162" idx="5"/>
          </p:cNvCxnSpPr>
          <p:nvPr/>
        </p:nvCxnSpPr>
        <p:spPr bwMode="auto">
          <a:xfrm flipH="1" flipV="1">
            <a:off x="4279900" y="5859463"/>
            <a:ext cx="160338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37" name="AutoShape 25"/>
          <p:cNvCxnSpPr>
            <a:cxnSpLocks noChangeShapeType="1"/>
            <a:endCxn id="5162" idx="3"/>
          </p:cNvCxnSpPr>
          <p:nvPr/>
        </p:nvCxnSpPr>
        <p:spPr bwMode="auto">
          <a:xfrm flipV="1">
            <a:off x="3919538" y="5859463"/>
            <a:ext cx="157162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38" name="AutoShape 26"/>
          <p:cNvCxnSpPr>
            <a:cxnSpLocks noChangeShapeType="1"/>
            <a:stCxn id="5163" idx="7"/>
            <a:endCxn id="5161" idx="3"/>
          </p:cNvCxnSpPr>
          <p:nvPr/>
        </p:nvCxnSpPr>
        <p:spPr bwMode="auto">
          <a:xfrm flipV="1">
            <a:off x="3233738" y="5403850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39" name="AutoShape 27"/>
          <p:cNvCxnSpPr>
            <a:cxnSpLocks noChangeShapeType="1"/>
            <a:stCxn id="5162" idx="1"/>
            <a:endCxn id="5161" idx="5"/>
          </p:cNvCxnSpPr>
          <p:nvPr/>
        </p:nvCxnSpPr>
        <p:spPr bwMode="auto">
          <a:xfrm flipH="1" flipV="1">
            <a:off x="3756025" y="5403850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40" name="AutoShape 31"/>
          <p:cNvCxnSpPr>
            <a:cxnSpLocks noChangeShapeType="1"/>
            <a:endCxn id="5163" idx="5"/>
          </p:cNvCxnSpPr>
          <p:nvPr/>
        </p:nvCxnSpPr>
        <p:spPr bwMode="auto">
          <a:xfrm flipH="1" flipV="1">
            <a:off x="3233738" y="5859463"/>
            <a:ext cx="160337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41" name="AutoShape 32"/>
          <p:cNvCxnSpPr>
            <a:cxnSpLocks noChangeShapeType="1"/>
            <a:endCxn id="5163" idx="3"/>
          </p:cNvCxnSpPr>
          <p:nvPr/>
        </p:nvCxnSpPr>
        <p:spPr bwMode="auto">
          <a:xfrm flipV="1">
            <a:off x="2871788" y="5859463"/>
            <a:ext cx="160337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42" name="AutoShape 34"/>
          <p:cNvCxnSpPr>
            <a:cxnSpLocks noChangeShapeType="1"/>
            <a:stCxn id="5164" idx="5"/>
            <a:endCxn id="5165" idx="1"/>
          </p:cNvCxnSpPr>
          <p:nvPr/>
        </p:nvCxnSpPr>
        <p:spPr bwMode="auto">
          <a:xfrm>
            <a:off x="4816475" y="4518025"/>
            <a:ext cx="1917700" cy="2079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43" name="AutoShape 37"/>
          <p:cNvCxnSpPr>
            <a:cxnSpLocks noChangeShapeType="1"/>
            <a:stCxn id="5165" idx="3"/>
            <a:endCxn id="5166" idx="7"/>
          </p:cNvCxnSpPr>
          <p:nvPr/>
        </p:nvCxnSpPr>
        <p:spPr bwMode="auto">
          <a:xfrm flipH="1">
            <a:off x="5876925" y="4946650"/>
            <a:ext cx="857250" cy="2349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44" name="AutoShape 38"/>
          <p:cNvCxnSpPr>
            <a:cxnSpLocks noChangeShapeType="1"/>
            <a:stCxn id="5169" idx="1"/>
            <a:endCxn id="5165" idx="5"/>
          </p:cNvCxnSpPr>
          <p:nvPr/>
        </p:nvCxnSpPr>
        <p:spPr bwMode="auto">
          <a:xfrm flipH="1" flipV="1">
            <a:off x="6937375" y="4946650"/>
            <a:ext cx="857250" cy="2365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45" name="AutoShape 43"/>
          <p:cNvCxnSpPr>
            <a:cxnSpLocks noChangeShapeType="1"/>
            <a:endCxn id="5167" idx="5"/>
          </p:cNvCxnSpPr>
          <p:nvPr/>
        </p:nvCxnSpPr>
        <p:spPr bwMode="auto">
          <a:xfrm flipH="1" flipV="1">
            <a:off x="6400800" y="5859463"/>
            <a:ext cx="160338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46" name="AutoShape 44"/>
          <p:cNvCxnSpPr>
            <a:cxnSpLocks noChangeShapeType="1"/>
            <a:endCxn id="5167" idx="3"/>
          </p:cNvCxnSpPr>
          <p:nvPr/>
        </p:nvCxnSpPr>
        <p:spPr bwMode="auto">
          <a:xfrm flipV="1">
            <a:off x="6040438" y="5859463"/>
            <a:ext cx="157162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47" name="AutoShape 45"/>
          <p:cNvCxnSpPr>
            <a:cxnSpLocks noChangeShapeType="1"/>
            <a:stCxn id="5168" idx="7"/>
            <a:endCxn id="5166" idx="3"/>
          </p:cNvCxnSpPr>
          <p:nvPr/>
        </p:nvCxnSpPr>
        <p:spPr bwMode="auto">
          <a:xfrm flipV="1">
            <a:off x="5354638" y="5403850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48" name="AutoShape 46"/>
          <p:cNvCxnSpPr>
            <a:cxnSpLocks noChangeShapeType="1"/>
            <a:stCxn id="5167" idx="1"/>
            <a:endCxn id="5166" idx="5"/>
          </p:cNvCxnSpPr>
          <p:nvPr/>
        </p:nvCxnSpPr>
        <p:spPr bwMode="auto">
          <a:xfrm flipH="1" flipV="1">
            <a:off x="5876925" y="5403850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49" name="AutoShape 50"/>
          <p:cNvCxnSpPr>
            <a:cxnSpLocks noChangeShapeType="1"/>
            <a:endCxn id="5168" idx="5"/>
          </p:cNvCxnSpPr>
          <p:nvPr/>
        </p:nvCxnSpPr>
        <p:spPr bwMode="auto">
          <a:xfrm flipH="1" flipV="1">
            <a:off x="5354638" y="5859463"/>
            <a:ext cx="160337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50" name="AutoShape 51"/>
          <p:cNvCxnSpPr>
            <a:cxnSpLocks noChangeShapeType="1"/>
            <a:endCxn id="5168" idx="3"/>
          </p:cNvCxnSpPr>
          <p:nvPr/>
        </p:nvCxnSpPr>
        <p:spPr bwMode="auto">
          <a:xfrm flipV="1">
            <a:off x="4992688" y="5859463"/>
            <a:ext cx="160337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51" name="AutoShape 56"/>
          <p:cNvCxnSpPr>
            <a:cxnSpLocks noChangeShapeType="1"/>
            <a:endCxn id="5170" idx="5"/>
          </p:cNvCxnSpPr>
          <p:nvPr/>
        </p:nvCxnSpPr>
        <p:spPr bwMode="auto">
          <a:xfrm flipH="1" flipV="1">
            <a:off x="8520113" y="5861050"/>
            <a:ext cx="160337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52" name="AutoShape 57"/>
          <p:cNvCxnSpPr>
            <a:cxnSpLocks noChangeShapeType="1"/>
            <a:endCxn id="5170" idx="3"/>
          </p:cNvCxnSpPr>
          <p:nvPr/>
        </p:nvCxnSpPr>
        <p:spPr bwMode="auto">
          <a:xfrm flipV="1">
            <a:off x="8159750" y="5861050"/>
            <a:ext cx="157163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53" name="AutoShape 58"/>
          <p:cNvCxnSpPr>
            <a:cxnSpLocks noChangeShapeType="1"/>
            <a:stCxn id="5171" idx="7"/>
            <a:endCxn id="5169" idx="3"/>
          </p:cNvCxnSpPr>
          <p:nvPr/>
        </p:nvCxnSpPr>
        <p:spPr bwMode="auto">
          <a:xfrm flipV="1">
            <a:off x="7473950" y="54054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54" name="AutoShape 59"/>
          <p:cNvCxnSpPr>
            <a:cxnSpLocks noChangeShapeType="1"/>
            <a:stCxn id="5170" idx="1"/>
            <a:endCxn id="5169" idx="5"/>
          </p:cNvCxnSpPr>
          <p:nvPr/>
        </p:nvCxnSpPr>
        <p:spPr bwMode="auto">
          <a:xfrm flipH="1" flipV="1">
            <a:off x="7996238" y="54054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55" name="AutoShape 63"/>
          <p:cNvCxnSpPr>
            <a:cxnSpLocks noChangeShapeType="1"/>
            <a:endCxn id="5171" idx="5"/>
          </p:cNvCxnSpPr>
          <p:nvPr/>
        </p:nvCxnSpPr>
        <p:spPr bwMode="auto">
          <a:xfrm flipH="1" flipV="1">
            <a:off x="7473950" y="5861050"/>
            <a:ext cx="160338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56" name="AutoShape 64"/>
          <p:cNvCxnSpPr>
            <a:cxnSpLocks noChangeShapeType="1"/>
            <a:endCxn id="5171" idx="3"/>
          </p:cNvCxnSpPr>
          <p:nvPr/>
        </p:nvCxnSpPr>
        <p:spPr bwMode="auto">
          <a:xfrm flipV="1">
            <a:off x="7112000" y="5861050"/>
            <a:ext cx="160338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157" name="Oval 4"/>
          <p:cNvSpPr>
            <a:spLocks noChangeArrowheads="1"/>
          </p:cNvSpPr>
          <p:nvPr/>
        </p:nvSpPr>
        <p:spPr bwMode="auto">
          <a:xfrm>
            <a:off x="2452688" y="4692650"/>
            <a:ext cx="285750" cy="2841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158" name="Oval 7"/>
          <p:cNvSpPr>
            <a:spLocks noChangeArrowheads="1"/>
          </p:cNvSpPr>
          <p:nvPr/>
        </p:nvSpPr>
        <p:spPr bwMode="auto">
          <a:xfrm>
            <a:off x="1393825" y="5148263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159" name="Oval 8"/>
          <p:cNvSpPr>
            <a:spLocks noChangeArrowheads="1"/>
          </p:cNvSpPr>
          <p:nvPr/>
        </p:nvSpPr>
        <p:spPr bwMode="auto">
          <a:xfrm>
            <a:off x="1916113" y="5603875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160" name="Oval 15"/>
          <p:cNvSpPr>
            <a:spLocks noChangeArrowheads="1"/>
          </p:cNvSpPr>
          <p:nvPr/>
        </p:nvSpPr>
        <p:spPr bwMode="auto">
          <a:xfrm>
            <a:off x="871538" y="5603875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161" name="Oval 20"/>
          <p:cNvSpPr>
            <a:spLocks noChangeArrowheads="1"/>
          </p:cNvSpPr>
          <p:nvPr/>
        </p:nvSpPr>
        <p:spPr bwMode="auto">
          <a:xfrm>
            <a:off x="3513138" y="5149850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162" name="Oval 21"/>
          <p:cNvSpPr>
            <a:spLocks noChangeArrowheads="1"/>
          </p:cNvSpPr>
          <p:nvPr/>
        </p:nvSpPr>
        <p:spPr bwMode="auto">
          <a:xfrm>
            <a:off x="4035425" y="56054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163" name="Oval 28"/>
          <p:cNvSpPr>
            <a:spLocks noChangeArrowheads="1"/>
          </p:cNvSpPr>
          <p:nvPr/>
        </p:nvSpPr>
        <p:spPr bwMode="auto">
          <a:xfrm>
            <a:off x="2990850" y="5605463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164" name="Oval 33"/>
          <p:cNvSpPr>
            <a:spLocks noChangeArrowheads="1"/>
          </p:cNvSpPr>
          <p:nvPr/>
        </p:nvSpPr>
        <p:spPr bwMode="auto">
          <a:xfrm>
            <a:off x="4572000" y="4265613"/>
            <a:ext cx="287338" cy="2841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165" name="Oval 36"/>
          <p:cNvSpPr>
            <a:spLocks noChangeArrowheads="1"/>
          </p:cNvSpPr>
          <p:nvPr/>
        </p:nvSpPr>
        <p:spPr bwMode="auto">
          <a:xfrm>
            <a:off x="6692900" y="4694238"/>
            <a:ext cx="285750" cy="2841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166" name="Oval 39"/>
          <p:cNvSpPr>
            <a:spLocks noChangeArrowheads="1"/>
          </p:cNvSpPr>
          <p:nvPr/>
        </p:nvSpPr>
        <p:spPr bwMode="auto">
          <a:xfrm>
            <a:off x="5634038" y="5149850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167" name="Oval 40"/>
          <p:cNvSpPr>
            <a:spLocks noChangeArrowheads="1"/>
          </p:cNvSpPr>
          <p:nvPr/>
        </p:nvSpPr>
        <p:spPr bwMode="auto">
          <a:xfrm>
            <a:off x="6156325" y="56054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168" name="Oval 47"/>
          <p:cNvSpPr>
            <a:spLocks noChangeArrowheads="1"/>
          </p:cNvSpPr>
          <p:nvPr/>
        </p:nvSpPr>
        <p:spPr bwMode="auto">
          <a:xfrm>
            <a:off x="5111750" y="5605463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169" name="Oval 52"/>
          <p:cNvSpPr>
            <a:spLocks noChangeArrowheads="1"/>
          </p:cNvSpPr>
          <p:nvPr/>
        </p:nvSpPr>
        <p:spPr bwMode="auto">
          <a:xfrm>
            <a:off x="7753350" y="5151438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170" name="Oval 53"/>
          <p:cNvSpPr>
            <a:spLocks noChangeArrowheads="1"/>
          </p:cNvSpPr>
          <p:nvPr/>
        </p:nvSpPr>
        <p:spPr bwMode="auto">
          <a:xfrm>
            <a:off x="8275638" y="56070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171" name="Oval 60"/>
          <p:cNvSpPr>
            <a:spLocks noChangeArrowheads="1"/>
          </p:cNvSpPr>
          <p:nvPr/>
        </p:nvSpPr>
        <p:spPr bwMode="auto">
          <a:xfrm>
            <a:off x="7231063" y="5607050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172" name="Freeform 65"/>
          <p:cNvSpPr>
            <a:spLocks/>
          </p:cNvSpPr>
          <p:nvPr/>
        </p:nvSpPr>
        <p:spPr bwMode="auto">
          <a:xfrm>
            <a:off x="4800600" y="4648200"/>
            <a:ext cx="1801813" cy="1447800"/>
          </a:xfrm>
          <a:custGeom>
            <a:avLst/>
            <a:gdLst>
              <a:gd name="T0" fmla="*/ 0 w 1135"/>
              <a:gd name="T1" fmla="*/ 0 h 912"/>
              <a:gd name="T2" fmla="*/ 1056 w 1135"/>
              <a:gd name="T3" fmla="*/ 120 h 912"/>
              <a:gd name="T4" fmla="*/ 474 w 1135"/>
              <a:gd name="T5" fmla="*/ 318 h 912"/>
              <a:gd name="T6" fmla="*/ 144 w 1135"/>
              <a:gd name="T7" fmla="*/ 624 h 912"/>
              <a:gd name="T8" fmla="*/ 0 w 1135"/>
              <a:gd name="T9" fmla="*/ 912 h 9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35"/>
              <a:gd name="T16" fmla="*/ 0 h 912"/>
              <a:gd name="T17" fmla="*/ 1135 w 1135"/>
              <a:gd name="T18" fmla="*/ 912 h 9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35" h="912">
                <a:moveTo>
                  <a:pt x="0" y="0"/>
                </a:moveTo>
                <a:cubicBezTo>
                  <a:pt x="176" y="20"/>
                  <a:pt x="977" y="67"/>
                  <a:pt x="1056" y="120"/>
                </a:cubicBezTo>
                <a:cubicBezTo>
                  <a:pt x="1135" y="173"/>
                  <a:pt x="626" y="234"/>
                  <a:pt x="474" y="318"/>
                </a:cubicBezTo>
                <a:cubicBezTo>
                  <a:pt x="322" y="402"/>
                  <a:pt x="223" y="525"/>
                  <a:pt x="144" y="624"/>
                </a:cubicBezTo>
                <a:cubicBezTo>
                  <a:pt x="65" y="723"/>
                  <a:pt x="30" y="852"/>
                  <a:pt x="0" y="912"/>
                </a:cubicBezTo>
              </a:path>
            </a:pathLst>
          </a:custGeom>
          <a:noFill/>
          <a:ln w="12700" cap="flat" cmpd="sng">
            <a:solidFill>
              <a:schemeClr val="tx2"/>
            </a:solidFill>
            <a:prstDash val="lg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73" name="Freeform 66"/>
          <p:cNvSpPr>
            <a:spLocks/>
          </p:cNvSpPr>
          <p:nvPr/>
        </p:nvSpPr>
        <p:spPr bwMode="auto">
          <a:xfrm>
            <a:off x="6848475" y="5086350"/>
            <a:ext cx="896938" cy="1009650"/>
          </a:xfrm>
          <a:custGeom>
            <a:avLst/>
            <a:gdLst>
              <a:gd name="T0" fmla="*/ 0 w 565"/>
              <a:gd name="T1" fmla="*/ 0 h 636"/>
              <a:gd name="T2" fmla="*/ 522 w 565"/>
              <a:gd name="T3" fmla="*/ 126 h 636"/>
              <a:gd name="T4" fmla="*/ 258 w 565"/>
              <a:gd name="T5" fmla="*/ 276 h 636"/>
              <a:gd name="T6" fmla="*/ 138 w 565"/>
              <a:gd name="T7" fmla="*/ 456 h 636"/>
              <a:gd name="T8" fmla="*/ 60 w 565"/>
              <a:gd name="T9" fmla="*/ 636 h 6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5"/>
              <a:gd name="T16" fmla="*/ 0 h 636"/>
              <a:gd name="T17" fmla="*/ 565 w 565"/>
              <a:gd name="T18" fmla="*/ 636 h 6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5" h="636">
                <a:moveTo>
                  <a:pt x="0" y="0"/>
                </a:moveTo>
                <a:cubicBezTo>
                  <a:pt x="87" y="22"/>
                  <a:pt x="479" y="80"/>
                  <a:pt x="522" y="126"/>
                </a:cubicBezTo>
                <a:cubicBezTo>
                  <a:pt x="565" y="172"/>
                  <a:pt x="322" y="221"/>
                  <a:pt x="258" y="276"/>
                </a:cubicBezTo>
                <a:cubicBezTo>
                  <a:pt x="194" y="331"/>
                  <a:pt x="171" y="396"/>
                  <a:pt x="138" y="456"/>
                </a:cubicBezTo>
                <a:cubicBezTo>
                  <a:pt x="105" y="516"/>
                  <a:pt x="76" y="599"/>
                  <a:pt x="60" y="636"/>
                </a:cubicBezTo>
              </a:path>
            </a:pathLst>
          </a:custGeom>
          <a:noFill/>
          <a:ln w="12700" cap="flat" cmpd="sng">
            <a:solidFill>
              <a:schemeClr val="tx2"/>
            </a:solidFill>
            <a:prstDash val="lg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74" name="Freeform 67"/>
          <p:cNvSpPr>
            <a:spLocks/>
          </p:cNvSpPr>
          <p:nvPr/>
        </p:nvSpPr>
        <p:spPr bwMode="auto">
          <a:xfrm>
            <a:off x="2590800" y="5105400"/>
            <a:ext cx="896938" cy="1009650"/>
          </a:xfrm>
          <a:custGeom>
            <a:avLst/>
            <a:gdLst>
              <a:gd name="T0" fmla="*/ 0 w 565"/>
              <a:gd name="T1" fmla="*/ 0 h 636"/>
              <a:gd name="T2" fmla="*/ 522 w 565"/>
              <a:gd name="T3" fmla="*/ 126 h 636"/>
              <a:gd name="T4" fmla="*/ 258 w 565"/>
              <a:gd name="T5" fmla="*/ 276 h 636"/>
              <a:gd name="T6" fmla="*/ 138 w 565"/>
              <a:gd name="T7" fmla="*/ 456 h 636"/>
              <a:gd name="T8" fmla="*/ 60 w 565"/>
              <a:gd name="T9" fmla="*/ 636 h 6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5"/>
              <a:gd name="T16" fmla="*/ 0 h 636"/>
              <a:gd name="T17" fmla="*/ 565 w 565"/>
              <a:gd name="T18" fmla="*/ 636 h 6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5" h="636">
                <a:moveTo>
                  <a:pt x="0" y="0"/>
                </a:moveTo>
                <a:cubicBezTo>
                  <a:pt x="87" y="22"/>
                  <a:pt x="479" y="80"/>
                  <a:pt x="522" y="126"/>
                </a:cubicBezTo>
                <a:cubicBezTo>
                  <a:pt x="565" y="172"/>
                  <a:pt x="322" y="221"/>
                  <a:pt x="258" y="276"/>
                </a:cubicBezTo>
                <a:cubicBezTo>
                  <a:pt x="194" y="331"/>
                  <a:pt x="171" y="396"/>
                  <a:pt x="138" y="456"/>
                </a:cubicBezTo>
                <a:cubicBezTo>
                  <a:pt x="105" y="516"/>
                  <a:pt x="76" y="599"/>
                  <a:pt x="60" y="636"/>
                </a:cubicBezTo>
              </a:path>
            </a:pathLst>
          </a:custGeom>
          <a:noFill/>
          <a:ln w="12700" cap="flat" cmpd="sng">
            <a:solidFill>
              <a:schemeClr val="tx2"/>
            </a:solidFill>
            <a:prstDash val="lg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75" name="Freeform 68"/>
          <p:cNvSpPr>
            <a:spLocks/>
          </p:cNvSpPr>
          <p:nvPr/>
        </p:nvSpPr>
        <p:spPr bwMode="auto">
          <a:xfrm>
            <a:off x="1533525" y="5495925"/>
            <a:ext cx="306388" cy="600075"/>
          </a:xfrm>
          <a:custGeom>
            <a:avLst/>
            <a:gdLst>
              <a:gd name="T0" fmla="*/ 0 w 193"/>
              <a:gd name="T1" fmla="*/ 0 h 378"/>
              <a:gd name="T2" fmla="*/ 186 w 193"/>
              <a:gd name="T3" fmla="*/ 150 h 378"/>
              <a:gd name="T4" fmla="*/ 42 w 193"/>
              <a:gd name="T5" fmla="*/ 378 h 378"/>
              <a:gd name="T6" fmla="*/ 0 60000 65536"/>
              <a:gd name="T7" fmla="*/ 0 60000 65536"/>
              <a:gd name="T8" fmla="*/ 0 60000 65536"/>
              <a:gd name="T9" fmla="*/ 0 w 193"/>
              <a:gd name="T10" fmla="*/ 0 h 378"/>
              <a:gd name="T11" fmla="*/ 193 w 193"/>
              <a:gd name="T12" fmla="*/ 378 h 37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3" h="378">
                <a:moveTo>
                  <a:pt x="0" y="0"/>
                </a:moveTo>
                <a:cubicBezTo>
                  <a:pt x="31" y="25"/>
                  <a:pt x="179" y="87"/>
                  <a:pt x="186" y="150"/>
                </a:cubicBezTo>
                <a:cubicBezTo>
                  <a:pt x="193" y="213"/>
                  <a:pt x="72" y="331"/>
                  <a:pt x="42" y="378"/>
                </a:cubicBezTo>
              </a:path>
            </a:pathLst>
          </a:custGeom>
          <a:noFill/>
          <a:ln w="12700" cap="flat" cmpd="sng">
            <a:solidFill>
              <a:schemeClr val="tx2"/>
            </a:solidFill>
            <a:prstDash val="lg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76" name="Freeform 71"/>
          <p:cNvSpPr>
            <a:spLocks/>
          </p:cNvSpPr>
          <p:nvPr/>
        </p:nvSpPr>
        <p:spPr bwMode="auto">
          <a:xfrm>
            <a:off x="3657600" y="5486400"/>
            <a:ext cx="306388" cy="600075"/>
          </a:xfrm>
          <a:custGeom>
            <a:avLst/>
            <a:gdLst>
              <a:gd name="T0" fmla="*/ 0 w 193"/>
              <a:gd name="T1" fmla="*/ 0 h 378"/>
              <a:gd name="T2" fmla="*/ 186 w 193"/>
              <a:gd name="T3" fmla="*/ 150 h 378"/>
              <a:gd name="T4" fmla="*/ 42 w 193"/>
              <a:gd name="T5" fmla="*/ 378 h 378"/>
              <a:gd name="T6" fmla="*/ 0 60000 65536"/>
              <a:gd name="T7" fmla="*/ 0 60000 65536"/>
              <a:gd name="T8" fmla="*/ 0 60000 65536"/>
              <a:gd name="T9" fmla="*/ 0 w 193"/>
              <a:gd name="T10" fmla="*/ 0 h 378"/>
              <a:gd name="T11" fmla="*/ 193 w 193"/>
              <a:gd name="T12" fmla="*/ 378 h 37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3" h="378">
                <a:moveTo>
                  <a:pt x="0" y="0"/>
                </a:moveTo>
                <a:cubicBezTo>
                  <a:pt x="31" y="25"/>
                  <a:pt x="179" y="87"/>
                  <a:pt x="186" y="150"/>
                </a:cubicBezTo>
                <a:cubicBezTo>
                  <a:pt x="193" y="213"/>
                  <a:pt x="72" y="331"/>
                  <a:pt x="42" y="378"/>
                </a:cubicBezTo>
              </a:path>
            </a:pathLst>
          </a:custGeom>
          <a:noFill/>
          <a:ln w="12700" cap="flat" cmpd="sng">
            <a:solidFill>
              <a:schemeClr val="tx2"/>
            </a:solidFill>
            <a:prstDash val="lg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77" name="Freeform 72"/>
          <p:cNvSpPr>
            <a:spLocks/>
          </p:cNvSpPr>
          <p:nvPr/>
        </p:nvSpPr>
        <p:spPr bwMode="auto">
          <a:xfrm>
            <a:off x="5781675" y="5476875"/>
            <a:ext cx="306388" cy="600075"/>
          </a:xfrm>
          <a:custGeom>
            <a:avLst/>
            <a:gdLst>
              <a:gd name="T0" fmla="*/ 0 w 193"/>
              <a:gd name="T1" fmla="*/ 0 h 378"/>
              <a:gd name="T2" fmla="*/ 186 w 193"/>
              <a:gd name="T3" fmla="*/ 150 h 378"/>
              <a:gd name="T4" fmla="*/ 42 w 193"/>
              <a:gd name="T5" fmla="*/ 378 h 378"/>
              <a:gd name="T6" fmla="*/ 0 60000 65536"/>
              <a:gd name="T7" fmla="*/ 0 60000 65536"/>
              <a:gd name="T8" fmla="*/ 0 60000 65536"/>
              <a:gd name="T9" fmla="*/ 0 w 193"/>
              <a:gd name="T10" fmla="*/ 0 h 378"/>
              <a:gd name="T11" fmla="*/ 193 w 193"/>
              <a:gd name="T12" fmla="*/ 378 h 37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3" h="378">
                <a:moveTo>
                  <a:pt x="0" y="0"/>
                </a:moveTo>
                <a:cubicBezTo>
                  <a:pt x="31" y="25"/>
                  <a:pt x="179" y="87"/>
                  <a:pt x="186" y="150"/>
                </a:cubicBezTo>
                <a:cubicBezTo>
                  <a:pt x="193" y="213"/>
                  <a:pt x="72" y="331"/>
                  <a:pt x="42" y="378"/>
                </a:cubicBezTo>
              </a:path>
            </a:pathLst>
          </a:custGeom>
          <a:noFill/>
          <a:ln w="12700" cap="flat" cmpd="sng">
            <a:solidFill>
              <a:schemeClr val="tx2"/>
            </a:solidFill>
            <a:prstDash val="lg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78" name="Freeform 73"/>
          <p:cNvSpPr>
            <a:spLocks/>
          </p:cNvSpPr>
          <p:nvPr/>
        </p:nvSpPr>
        <p:spPr bwMode="auto">
          <a:xfrm>
            <a:off x="7905750" y="5467350"/>
            <a:ext cx="306388" cy="600075"/>
          </a:xfrm>
          <a:custGeom>
            <a:avLst/>
            <a:gdLst>
              <a:gd name="T0" fmla="*/ 0 w 193"/>
              <a:gd name="T1" fmla="*/ 0 h 378"/>
              <a:gd name="T2" fmla="*/ 186 w 193"/>
              <a:gd name="T3" fmla="*/ 150 h 378"/>
              <a:gd name="T4" fmla="*/ 42 w 193"/>
              <a:gd name="T5" fmla="*/ 378 h 378"/>
              <a:gd name="T6" fmla="*/ 0 60000 65536"/>
              <a:gd name="T7" fmla="*/ 0 60000 65536"/>
              <a:gd name="T8" fmla="*/ 0 60000 65536"/>
              <a:gd name="T9" fmla="*/ 0 w 193"/>
              <a:gd name="T10" fmla="*/ 0 h 378"/>
              <a:gd name="T11" fmla="*/ 193 w 193"/>
              <a:gd name="T12" fmla="*/ 378 h 37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3" h="378">
                <a:moveTo>
                  <a:pt x="0" y="0"/>
                </a:moveTo>
                <a:cubicBezTo>
                  <a:pt x="31" y="25"/>
                  <a:pt x="179" y="87"/>
                  <a:pt x="186" y="150"/>
                </a:cubicBezTo>
                <a:cubicBezTo>
                  <a:pt x="193" y="213"/>
                  <a:pt x="72" y="331"/>
                  <a:pt x="42" y="378"/>
                </a:cubicBezTo>
              </a:path>
            </a:pathLst>
          </a:custGeom>
          <a:noFill/>
          <a:ln w="12700" cap="flat" cmpd="sng">
            <a:solidFill>
              <a:schemeClr val="tx2"/>
            </a:solidFill>
            <a:prstDash val="lg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179" name="AutoShape 84"/>
          <p:cNvCxnSpPr>
            <a:cxnSpLocks noChangeShapeType="1"/>
          </p:cNvCxnSpPr>
          <p:nvPr/>
        </p:nvCxnSpPr>
        <p:spPr bwMode="auto">
          <a:xfrm flipH="1" flipV="1">
            <a:off x="2112963" y="5910263"/>
            <a:ext cx="100012" cy="16510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lgDash"/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80" name="AutoShape 85"/>
          <p:cNvCxnSpPr>
            <a:cxnSpLocks noChangeShapeType="1"/>
          </p:cNvCxnSpPr>
          <p:nvPr/>
        </p:nvCxnSpPr>
        <p:spPr bwMode="auto">
          <a:xfrm flipH="1" flipV="1">
            <a:off x="1066800" y="5910263"/>
            <a:ext cx="100013" cy="16510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lgDash"/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81" name="AutoShape 86"/>
          <p:cNvCxnSpPr>
            <a:cxnSpLocks noChangeShapeType="1"/>
          </p:cNvCxnSpPr>
          <p:nvPr/>
        </p:nvCxnSpPr>
        <p:spPr bwMode="auto">
          <a:xfrm flipH="1" flipV="1">
            <a:off x="4232275" y="5911850"/>
            <a:ext cx="100013" cy="16510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lgDash"/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82" name="AutoShape 87"/>
          <p:cNvCxnSpPr>
            <a:cxnSpLocks noChangeShapeType="1"/>
          </p:cNvCxnSpPr>
          <p:nvPr/>
        </p:nvCxnSpPr>
        <p:spPr bwMode="auto">
          <a:xfrm flipH="1" flipV="1">
            <a:off x="3186113" y="5911850"/>
            <a:ext cx="100012" cy="16510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lgDash"/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83" name="AutoShape 88"/>
          <p:cNvCxnSpPr>
            <a:cxnSpLocks noChangeShapeType="1"/>
          </p:cNvCxnSpPr>
          <p:nvPr/>
        </p:nvCxnSpPr>
        <p:spPr bwMode="auto">
          <a:xfrm flipH="1" flipV="1">
            <a:off x="6353175" y="5911850"/>
            <a:ext cx="100013" cy="16510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lgDash"/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84" name="AutoShape 89"/>
          <p:cNvCxnSpPr>
            <a:cxnSpLocks noChangeShapeType="1"/>
          </p:cNvCxnSpPr>
          <p:nvPr/>
        </p:nvCxnSpPr>
        <p:spPr bwMode="auto">
          <a:xfrm flipH="1" flipV="1">
            <a:off x="5307013" y="5911850"/>
            <a:ext cx="100012" cy="16510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lgDash"/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85" name="AutoShape 90"/>
          <p:cNvCxnSpPr>
            <a:cxnSpLocks noChangeShapeType="1"/>
          </p:cNvCxnSpPr>
          <p:nvPr/>
        </p:nvCxnSpPr>
        <p:spPr bwMode="auto">
          <a:xfrm flipH="1" flipV="1">
            <a:off x="8482013" y="5921375"/>
            <a:ext cx="100012" cy="16510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lgDash"/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86" name="AutoShape 91"/>
          <p:cNvCxnSpPr>
            <a:cxnSpLocks noChangeShapeType="1"/>
          </p:cNvCxnSpPr>
          <p:nvPr/>
        </p:nvCxnSpPr>
        <p:spPr bwMode="auto">
          <a:xfrm flipH="1" flipV="1">
            <a:off x="7426325" y="5913438"/>
            <a:ext cx="100013" cy="16510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lgDash"/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5122" name="Object 92"/>
          <p:cNvGraphicFramePr>
            <a:graphicFrameLocks noChangeAspect="1"/>
          </p:cNvGraphicFramePr>
          <p:nvPr/>
        </p:nvGraphicFramePr>
        <p:xfrm>
          <a:off x="7239000" y="228600"/>
          <a:ext cx="1514475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9" name="Clip" r:id="rId3" imgW="2352240" imgH="2088360" progId="MS_ClipArt_Gallery.2">
                  <p:embed/>
                </p:oleObj>
              </mc:Choice>
              <mc:Fallback>
                <p:oleObj name="Clip" r:id="rId3" imgW="2352240" imgH="20883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228600"/>
                        <a:ext cx="1514475" cy="1343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87" name="Oval 93"/>
          <p:cNvSpPr>
            <a:spLocks noChangeArrowheads="1"/>
          </p:cNvSpPr>
          <p:nvPr/>
        </p:nvSpPr>
        <p:spPr bwMode="auto">
          <a:xfrm>
            <a:off x="1143000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188" name="Oval 94"/>
          <p:cNvSpPr>
            <a:spLocks noChangeArrowheads="1"/>
          </p:cNvSpPr>
          <p:nvPr/>
        </p:nvSpPr>
        <p:spPr bwMode="auto">
          <a:xfrm>
            <a:off x="609600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189" name="Oval 95"/>
          <p:cNvSpPr>
            <a:spLocks noChangeArrowheads="1"/>
          </p:cNvSpPr>
          <p:nvPr/>
        </p:nvSpPr>
        <p:spPr bwMode="auto">
          <a:xfrm>
            <a:off x="1600200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190" name="Oval 96"/>
          <p:cNvSpPr>
            <a:spLocks noChangeArrowheads="1"/>
          </p:cNvSpPr>
          <p:nvPr/>
        </p:nvSpPr>
        <p:spPr bwMode="auto">
          <a:xfrm>
            <a:off x="2209800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191" name="Oval 97"/>
          <p:cNvSpPr>
            <a:spLocks noChangeArrowheads="1"/>
          </p:cNvSpPr>
          <p:nvPr/>
        </p:nvSpPr>
        <p:spPr bwMode="auto">
          <a:xfrm>
            <a:off x="2667000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192" name="Oval 98"/>
          <p:cNvSpPr>
            <a:spLocks noChangeArrowheads="1"/>
          </p:cNvSpPr>
          <p:nvPr/>
        </p:nvSpPr>
        <p:spPr bwMode="auto">
          <a:xfrm>
            <a:off x="3276600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193" name="Oval 99"/>
          <p:cNvSpPr>
            <a:spLocks noChangeArrowheads="1"/>
          </p:cNvSpPr>
          <p:nvPr/>
        </p:nvSpPr>
        <p:spPr bwMode="auto">
          <a:xfrm>
            <a:off x="3810000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194" name="Oval 100"/>
          <p:cNvSpPr>
            <a:spLocks noChangeArrowheads="1"/>
          </p:cNvSpPr>
          <p:nvPr/>
        </p:nvSpPr>
        <p:spPr bwMode="auto">
          <a:xfrm>
            <a:off x="4343400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195" name="Oval 101"/>
          <p:cNvSpPr>
            <a:spLocks noChangeArrowheads="1"/>
          </p:cNvSpPr>
          <p:nvPr/>
        </p:nvSpPr>
        <p:spPr bwMode="auto">
          <a:xfrm>
            <a:off x="4876800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196" name="Oval 102"/>
          <p:cNvSpPr>
            <a:spLocks noChangeArrowheads="1"/>
          </p:cNvSpPr>
          <p:nvPr/>
        </p:nvSpPr>
        <p:spPr bwMode="auto">
          <a:xfrm>
            <a:off x="5410200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197" name="Oval 103"/>
          <p:cNvSpPr>
            <a:spLocks noChangeArrowheads="1"/>
          </p:cNvSpPr>
          <p:nvPr/>
        </p:nvSpPr>
        <p:spPr bwMode="auto">
          <a:xfrm>
            <a:off x="5943600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198" name="Oval 104"/>
          <p:cNvSpPr>
            <a:spLocks noChangeArrowheads="1"/>
          </p:cNvSpPr>
          <p:nvPr/>
        </p:nvSpPr>
        <p:spPr bwMode="auto">
          <a:xfrm>
            <a:off x="6477000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199" name="Oval 105"/>
          <p:cNvSpPr>
            <a:spLocks noChangeArrowheads="1"/>
          </p:cNvSpPr>
          <p:nvPr/>
        </p:nvSpPr>
        <p:spPr bwMode="auto">
          <a:xfrm>
            <a:off x="7010400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200" name="Oval 106"/>
          <p:cNvSpPr>
            <a:spLocks noChangeArrowheads="1"/>
          </p:cNvSpPr>
          <p:nvPr/>
        </p:nvSpPr>
        <p:spPr bwMode="auto">
          <a:xfrm>
            <a:off x="7543800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201" name="Oval 107"/>
          <p:cNvSpPr>
            <a:spLocks noChangeArrowheads="1"/>
          </p:cNvSpPr>
          <p:nvPr/>
        </p:nvSpPr>
        <p:spPr bwMode="auto">
          <a:xfrm>
            <a:off x="8001000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202" name="Oval 108"/>
          <p:cNvSpPr>
            <a:spLocks noChangeArrowheads="1"/>
          </p:cNvSpPr>
          <p:nvPr/>
        </p:nvSpPr>
        <p:spPr bwMode="auto">
          <a:xfrm>
            <a:off x="8534400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5203" name="Date Placeholder 8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  <p:extLst>
      <p:ext uri="{BB962C8B-B14F-4D97-AF65-F5344CB8AC3E}">
        <p14:creationId xmlns:p14="http://schemas.microsoft.com/office/powerpoint/2010/main" val="17044659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4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Priority Queues</a:t>
            </a:r>
          </a:p>
        </p:txBody>
      </p:sp>
      <p:sp>
        <p:nvSpPr>
          <p:cNvPr id="1126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CCF3FA96-800B-CD45-A868-6D52217AF5B9}" type="slidenum">
              <a:rPr lang="en-US" sz="1400"/>
              <a:pPr eaLnBrk="1" hangingPunct="1"/>
              <a:t>84</a:t>
            </a:fld>
            <a:endParaRPr lang="en-US" sz="1400"/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Tahoma" charset="0"/>
              </a:rPr>
              <a:t>Priority Queue Sorting</a:t>
            </a:r>
          </a:p>
        </p:txBody>
      </p:sp>
      <p:sp>
        <p:nvSpPr>
          <p:cNvPr id="1126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3657600" cy="42672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Tahoma" charset="0"/>
              </a:rPr>
              <a:t>We can </a:t>
            </a:r>
            <a:r>
              <a:rPr lang="en-US" sz="2000" b="1" dirty="0">
                <a:latin typeface="Tahoma" charset="0"/>
              </a:rPr>
              <a:t>use a priority queue to sort a list of comparable elements</a:t>
            </a:r>
          </a:p>
          <a:p>
            <a:pPr marL="800100" lvl="1" indent="-342900" eaLnBrk="1" hangingPunct="1">
              <a:buSzTx/>
              <a:buFont typeface="Wingdings" charset="0"/>
              <a:buAutoNum type="arabicPeriod"/>
            </a:pPr>
            <a:r>
              <a:rPr lang="en-US" sz="1800" dirty="0">
                <a:latin typeface="Tahoma" charset="0"/>
              </a:rPr>
              <a:t>Insert the elements one by one with a series of </a:t>
            </a:r>
            <a:r>
              <a:rPr lang="en-US" sz="1800" dirty="0">
                <a:solidFill>
                  <a:schemeClr val="tx2"/>
                </a:solidFill>
                <a:latin typeface="Tahoma" charset="0"/>
              </a:rPr>
              <a:t>insert</a:t>
            </a:r>
            <a:r>
              <a:rPr lang="en-US" sz="1800" dirty="0">
                <a:latin typeface="Tahoma" charset="0"/>
              </a:rPr>
              <a:t> operations</a:t>
            </a:r>
          </a:p>
          <a:p>
            <a:pPr marL="800100" lvl="1" indent="-342900" eaLnBrk="1" hangingPunct="1">
              <a:buSzTx/>
              <a:buFont typeface="Wingdings" charset="0"/>
              <a:buAutoNum type="arabicPeriod"/>
            </a:pPr>
            <a:r>
              <a:rPr lang="en-US" sz="1800" dirty="0">
                <a:latin typeface="Tahoma" charset="0"/>
              </a:rPr>
              <a:t>Remove the elements in sorted order with a series of </a:t>
            </a:r>
            <a:r>
              <a:rPr lang="en-US" sz="1800" dirty="0" err="1">
                <a:solidFill>
                  <a:schemeClr val="tx2"/>
                </a:solidFill>
                <a:latin typeface="Tahoma" charset="0"/>
              </a:rPr>
              <a:t>removeMin</a:t>
            </a:r>
            <a:r>
              <a:rPr lang="en-US" sz="1800" dirty="0">
                <a:latin typeface="Tahoma" charset="0"/>
              </a:rPr>
              <a:t> operations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The running time of this sorting method depends on the priority queue implementation</a:t>
            </a:r>
          </a:p>
        </p:txBody>
      </p:sp>
      <p:sp>
        <p:nvSpPr>
          <p:cNvPr id="11270" name="Text Box 4"/>
          <p:cNvSpPr txBox="1">
            <a:spLocks noChangeArrowheads="1"/>
          </p:cNvSpPr>
          <p:nvPr/>
        </p:nvSpPr>
        <p:spPr bwMode="auto">
          <a:xfrm>
            <a:off x="4419600" y="1676400"/>
            <a:ext cx="4343400" cy="4246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 b="1" dirty="0">
                <a:solidFill>
                  <a:srgbClr val="000000"/>
                </a:solidFill>
                <a:latin typeface="Times New Roman" charset="0"/>
              </a:rPr>
              <a:t>Algorithm</a:t>
            </a:r>
            <a:r>
              <a:rPr lang="en-US" sz="2000" dirty="0">
                <a:latin typeface="Times New Roman" charset="0"/>
              </a:rPr>
              <a:t> </a:t>
            </a:r>
            <a:r>
              <a:rPr lang="en-US" sz="2000" b="1" i="1" dirty="0">
                <a:solidFill>
                  <a:schemeClr val="tx2"/>
                </a:solidFill>
                <a:latin typeface="Times New Roman" charset="0"/>
              </a:rPr>
              <a:t>PQ-Sort</a:t>
            </a:r>
            <a:r>
              <a:rPr lang="en-US" sz="2000" dirty="0">
                <a:solidFill>
                  <a:schemeClr val="tx2"/>
                </a:solidFill>
                <a:latin typeface="Times New Roman" charset="0"/>
              </a:rPr>
              <a:t>(</a:t>
            </a:r>
            <a:r>
              <a:rPr lang="en-US" sz="2000" b="1" i="1" dirty="0">
                <a:solidFill>
                  <a:schemeClr val="tx2"/>
                </a:solidFill>
                <a:latin typeface="Times New Roman" charset="0"/>
              </a:rPr>
              <a:t>S, C</a:t>
            </a:r>
            <a:r>
              <a:rPr lang="en-US" sz="2000" dirty="0">
                <a:solidFill>
                  <a:schemeClr val="tx2"/>
                </a:solidFill>
                <a:latin typeface="Times New Roman" charset="0"/>
              </a:rPr>
              <a:t>)</a:t>
            </a:r>
          </a:p>
          <a:p>
            <a:pPr lvl="1" algn="l" eaLnBrk="1" hangingPunct="1"/>
            <a:r>
              <a:rPr lang="en-US" sz="2000" b="1" dirty="0">
                <a:solidFill>
                  <a:srgbClr val="000000"/>
                </a:solidFill>
                <a:latin typeface="Times New Roman" charset="0"/>
              </a:rPr>
              <a:t>Input</a:t>
            </a:r>
            <a:r>
              <a:rPr lang="en-US" sz="2000" dirty="0">
                <a:latin typeface="Times New Roman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list 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S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, comparator 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C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 for the elements of 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S</a:t>
            </a:r>
            <a:endParaRPr lang="en-US" sz="2000" dirty="0">
              <a:solidFill>
                <a:schemeClr val="accent2"/>
              </a:solidFill>
              <a:latin typeface="Times New Roman" charset="0"/>
            </a:endParaRPr>
          </a:p>
          <a:p>
            <a:pPr lvl="1" algn="l" eaLnBrk="1" hangingPunct="1"/>
            <a:r>
              <a:rPr lang="en-US" sz="2000" b="1" dirty="0">
                <a:solidFill>
                  <a:srgbClr val="000000"/>
                </a:solidFill>
                <a:latin typeface="Times New Roman" charset="0"/>
              </a:rPr>
              <a:t>Output</a:t>
            </a:r>
            <a:r>
              <a:rPr lang="en-US" sz="2000" dirty="0">
                <a:latin typeface="Times New Roman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list 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S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 sorted  in increasing order according to 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C</a:t>
            </a:r>
            <a:endParaRPr lang="en-US" sz="2000" dirty="0">
              <a:solidFill>
                <a:schemeClr val="tx2"/>
              </a:solidFill>
              <a:latin typeface="Times New Roman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P </a:t>
            </a:r>
            <a:r>
              <a:rPr lang="en-US" sz="2000" dirty="0">
                <a:solidFill>
                  <a:srgbClr val="000000"/>
                </a:solidFill>
                <a:latin typeface="Times New Roman" charset="0"/>
                <a:sym typeface="Symbol" charset="0"/>
              </a:rPr>
              <a:t>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  <a:sym typeface="Symbol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priority queue with 		comparator 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C</a:t>
            </a:r>
            <a:endParaRPr lang="en-US" sz="2000" b="1" i="1" dirty="0">
              <a:solidFill>
                <a:schemeClr val="tx2"/>
              </a:solidFill>
              <a:latin typeface="Times New Roman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 b="1" dirty="0">
                <a:solidFill>
                  <a:srgbClr val="000000"/>
                </a:solidFill>
                <a:latin typeface="Times New Roman" charset="0"/>
              </a:rPr>
              <a:t>while</a:t>
            </a:r>
            <a:r>
              <a:rPr lang="en-US" sz="2000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Times New Roman" charset="0"/>
                <a:sym typeface="Symbol" charset="0"/>
              </a:rPr>
              <a:t></a:t>
            </a:r>
            <a:r>
              <a:rPr lang="en-US" sz="2000" b="1" i="1" dirty="0" err="1">
                <a:solidFill>
                  <a:schemeClr val="accent2"/>
                </a:solidFill>
                <a:latin typeface="Times New Roman" charset="0"/>
              </a:rPr>
              <a:t>S.isEmpty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()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	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e </a:t>
            </a:r>
            <a:r>
              <a:rPr lang="en-US" sz="2000" dirty="0">
                <a:solidFill>
                  <a:srgbClr val="000000"/>
                </a:solidFill>
                <a:latin typeface="Times New Roman" charset="0"/>
                <a:sym typeface="Symbol" charset="0"/>
              </a:rPr>
              <a:t>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  <a:sym typeface="Symbol" charset="0"/>
              </a:rPr>
              <a:t> </a:t>
            </a:r>
            <a:r>
              <a:rPr lang="en-US" sz="2000" b="1" i="1" dirty="0" err="1">
                <a:solidFill>
                  <a:schemeClr val="accent2"/>
                </a:solidFill>
                <a:latin typeface="Times New Roman" charset="0"/>
              </a:rPr>
              <a:t>S.remove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sz="2000" b="1" i="1" dirty="0" err="1">
                <a:solidFill>
                  <a:schemeClr val="accent2"/>
                </a:solidFill>
                <a:latin typeface="Times New Roman" charset="0"/>
              </a:rPr>
              <a:t>S.first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())</a:t>
            </a:r>
            <a:endParaRPr lang="en-US" sz="2000" dirty="0">
              <a:solidFill>
                <a:schemeClr val="tx2"/>
              </a:solidFill>
              <a:latin typeface="Times New Roman" charset="0"/>
            </a:endParaRPr>
          </a:p>
          <a:p>
            <a:pPr lvl="2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0"/>
              <a:buNone/>
            </a:pPr>
            <a:r>
              <a:rPr lang="en-US" sz="2000" b="1" i="1" dirty="0" err="1">
                <a:solidFill>
                  <a:schemeClr val="accent2"/>
                </a:solidFill>
                <a:latin typeface="Times New Roman" charset="0"/>
              </a:rPr>
              <a:t>P.insert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e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, </a:t>
            </a:r>
            <a:r>
              <a:rPr lang="en-US" sz="2000" b="1" dirty="0">
                <a:solidFill>
                  <a:schemeClr val="accent2"/>
                </a:solidFill>
                <a:latin typeface="Times New Roman" charset="0"/>
                <a:sym typeface="Symbol" charset="0"/>
              </a:rPr>
              <a:t>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 b="1" dirty="0">
                <a:solidFill>
                  <a:srgbClr val="000000"/>
                </a:solidFill>
                <a:latin typeface="Times New Roman" charset="0"/>
              </a:rPr>
              <a:t>while</a:t>
            </a:r>
            <a:r>
              <a:rPr lang="en-US" sz="2000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Times New Roman" charset="0"/>
                <a:sym typeface="Symbol" charset="0"/>
              </a:rPr>
              <a:t></a:t>
            </a:r>
            <a:r>
              <a:rPr lang="en-US" sz="2000" b="1" i="1" dirty="0" err="1">
                <a:solidFill>
                  <a:schemeClr val="accent2"/>
                </a:solidFill>
                <a:latin typeface="Times New Roman" charset="0"/>
              </a:rPr>
              <a:t>P.isEmpty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()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	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e </a:t>
            </a:r>
            <a:r>
              <a:rPr lang="en-US" sz="2000" dirty="0">
                <a:solidFill>
                  <a:srgbClr val="000000"/>
                </a:solidFill>
                <a:latin typeface="Times New Roman" charset="0"/>
                <a:sym typeface="Symbol" charset="0"/>
              </a:rPr>
              <a:t>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  <a:sym typeface="Symbol" charset="0"/>
              </a:rPr>
              <a:t> </a:t>
            </a:r>
            <a:r>
              <a:rPr lang="en-US" sz="2000" b="1" i="1" dirty="0" err="1">
                <a:solidFill>
                  <a:schemeClr val="accent2"/>
                </a:solidFill>
                <a:latin typeface="Times New Roman" charset="0"/>
              </a:rPr>
              <a:t>P.removeMin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().</a:t>
            </a:r>
            <a:r>
              <a:rPr lang="en-US" sz="2000" b="1" i="1" dirty="0" err="1">
                <a:solidFill>
                  <a:schemeClr val="accent2"/>
                </a:solidFill>
                <a:latin typeface="Times New Roman" charset="0"/>
              </a:rPr>
              <a:t>getKey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()</a:t>
            </a:r>
            <a:endParaRPr lang="en-US" sz="2000" dirty="0">
              <a:solidFill>
                <a:schemeClr val="tx2"/>
              </a:solidFill>
              <a:latin typeface="Times New Roman" charset="0"/>
            </a:endParaRPr>
          </a:p>
          <a:p>
            <a:pPr lvl="2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0"/>
              <a:buNone/>
            </a:pPr>
            <a:r>
              <a:rPr lang="en-US" sz="2000" b="1" i="1" dirty="0" err="1">
                <a:solidFill>
                  <a:schemeClr val="accent2"/>
                </a:solidFill>
                <a:latin typeface="Times New Roman" charset="0"/>
              </a:rPr>
              <a:t>S.addLast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e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)</a:t>
            </a:r>
          </a:p>
        </p:txBody>
      </p:sp>
      <p:sp>
        <p:nvSpPr>
          <p:cNvPr id="11271" name="Date Placeholder 6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  <p:extLst>
      <p:ext uri="{BB962C8B-B14F-4D97-AF65-F5344CB8AC3E}">
        <p14:creationId xmlns:p14="http://schemas.microsoft.com/office/powerpoint/2010/main" val="5911489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4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Priority Queues</a:t>
            </a:r>
          </a:p>
        </p:txBody>
      </p:sp>
      <p:sp>
        <p:nvSpPr>
          <p:cNvPr id="1331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3E36BA5F-269F-0B40-A943-0E3842A60ADA}" type="slidenum">
              <a:rPr lang="en-US" sz="1400"/>
              <a:pPr eaLnBrk="1" hangingPunct="1"/>
              <a:t>85</a:t>
            </a:fld>
            <a:endParaRPr lang="en-US" sz="1400"/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Selection-Sort</a:t>
            </a:r>
          </a:p>
        </p:txBody>
      </p:sp>
      <p:sp>
        <p:nvSpPr>
          <p:cNvPr id="1331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828800"/>
            <a:ext cx="7620000" cy="41148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Tahoma" charset="0"/>
              </a:rPr>
              <a:t>Selection-sort is the variation of PQ-sort where the </a:t>
            </a:r>
            <a:r>
              <a:rPr lang="en-US" sz="2400" b="1" dirty="0">
                <a:latin typeface="Tahoma" charset="0"/>
              </a:rPr>
              <a:t>priority queue is implemented with an unsorted sequence</a:t>
            </a:r>
          </a:p>
          <a:p>
            <a:pPr eaLnBrk="1" hangingPunct="1"/>
            <a:r>
              <a:rPr lang="en-US" sz="2400" dirty="0">
                <a:latin typeface="Tahoma" charset="0"/>
              </a:rPr>
              <a:t>Running time of Selection-sort:</a:t>
            </a:r>
          </a:p>
          <a:p>
            <a:pPr marL="800100" lvl="1" indent="-342900" eaLnBrk="1" hangingPunct="1">
              <a:buSzTx/>
              <a:buFont typeface="Wingdings" charset="0"/>
              <a:buAutoNum type="arabicPeriod"/>
            </a:pPr>
            <a:r>
              <a:rPr lang="en-US" sz="2000" dirty="0">
                <a:latin typeface="Tahoma" charset="0"/>
              </a:rPr>
              <a:t>Inserting the elements into the priority queue with </a:t>
            </a:r>
            <a:r>
              <a:rPr lang="en-US" sz="2000" b="1" i="1" dirty="0">
                <a:latin typeface="Times New Roman" charset="0"/>
              </a:rPr>
              <a:t>n</a:t>
            </a:r>
            <a:r>
              <a:rPr lang="en-US" sz="2000" dirty="0">
                <a:latin typeface="Tahoma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insert</a:t>
            </a:r>
            <a:r>
              <a:rPr lang="en-US" sz="2000" dirty="0">
                <a:latin typeface="Tahoma" charset="0"/>
              </a:rPr>
              <a:t> operations takes </a:t>
            </a:r>
            <a:r>
              <a:rPr lang="en-US" sz="2000" b="1" i="1" dirty="0">
                <a:latin typeface="Times New Roman" charset="0"/>
              </a:rPr>
              <a:t>O</a:t>
            </a:r>
            <a:r>
              <a:rPr lang="en-US" sz="2000" dirty="0">
                <a:latin typeface="Times New Roman" charset="0"/>
              </a:rPr>
              <a:t>(</a:t>
            </a:r>
            <a:r>
              <a:rPr lang="en-US" sz="2000" b="1" i="1" dirty="0">
                <a:latin typeface="Times New Roman" charset="0"/>
              </a:rPr>
              <a:t>n</a:t>
            </a:r>
            <a:r>
              <a:rPr lang="en-US" sz="2000" dirty="0">
                <a:latin typeface="Times New Roman" charset="0"/>
              </a:rPr>
              <a:t>) </a:t>
            </a:r>
            <a:r>
              <a:rPr lang="en-US" sz="2000" dirty="0">
                <a:latin typeface="Tahoma" charset="0"/>
              </a:rPr>
              <a:t>time</a:t>
            </a:r>
          </a:p>
          <a:p>
            <a:pPr marL="800100" lvl="1" indent="-342900" eaLnBrk="1" hangingPunct="1">
              <a:buSzTx/>
              <a:buFont typeface="Wingdings" charset="0"/>
              <a:buAutoNum type="arabicPeriod"/>
            </a:pPr>
            <a:r>
              <a:rPr lang="en-US" sz="2000" dirty="0">
                <a:latin typeface="Tahoma" charset="0"/>
              </a:rPr>
              <a:t>Removing the elements in sorted order from the priority queue with </a:t>
            </a:r>
            <a:r>
              <a:rPr lang="en-US" sz="2000" b="1" i="1" dirty="0">
                <a:latin typeface="Times New Roman" charset="0"/>
              </a:rPr>
              <a:t>n</a:t>
            </a:r>
            <a:r>
              <a:rPr lang="en-US" sz="2000" dirty="0">
                <a:latin typeface="Tahoma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Tahoma" charset="0"/>
              </a:rPr>
              <a:t>removeMin</a:t>
            </a:r>
            <a:r>
              <a:rPr lang="en-US" sz="2000" dirty="0">
                <a:latin typeface="Tahoma" charset="0"/>
              </a:rPr>
              <a:t> operations takes time proportional to</a:t>
            </a:r>
            <a:br>
              <a:rPr lang="en-US" sz="2000" dirty="0">
                <a:latin typeface="Tahoma" charset="0"/>
              </a:rPr>
            </a:br>
            <a:r>
              <a:rPr lang="en-US" sz="2000" dirty="0">
                <a:latin typeface="Tahoma" charset="0"/>
              </a:rPr>
              <a:t>		 	</a:t>
            </a:r>
            <a:r>
              <a:rPr lang="en-US" sz="2400" dirty="0">
                <a:latin typeface="Times New Roman" charset="0"/>
                <a:sym typeface="Symbol" charset="0"/>
              </a:rPr>
              <a:t>1 </a:t>
            </a:r>
            <a:r>
              <a:rPr lang="en-US" sz="2400" dirty="0">
                <a:latin typeface="Symbol" charset="0"/>
                <a:sym typeface="Symbol" charset="0"/>
              </a:rPr>
              <a:t>+ </a:t>
            </a:r>
            <a:r>
              <a:rPr lang="en-US" sz="2400" dirty="0">
                <a:latin typeface="Times New Roman" charset="0"/>
                <a:sym typeface="Symbol" charset="0"/>
              </a:rPr>
              <a:t>2 </a:t>
            </a:r>
            <a:r>
              <a:rPr lang="en-US" sz="2400" dirty="0">
                <a:latin typeface="Symbol" charset="0"/>
                <a:sym typeface="Symbol" charset="0"/>
              </a:rPr>
              <a:t>+ </a:t>
            </a:r>
            <a:r>
              <a:rPr lang="en-US" sz="2400" dirty="0">
                <a:latin typeface="Times New Roman" charset="0"/>
                <a:sym typeface="Symbol" charset="0"/>
              </a:rPr>
              <a:t>…</a:t>
            </a:r>
            <a:r>
              <a:rPr lang="en-US" sz="2400" dirty="0">
                <a:latin typeface="Symbol" charset="0"/>
                <a:sym typeface="Symbol" charset="0"/>
              </a:rPr>
              <a:t>+ </a:t>
            </a:r>
            <a:r>
              <a:rPr lang="en-US" sz="2400" b="1" i="1" dirty="0">
                <a:latin typeface="Times New Roman" charset="0"/>
                <a:sym typeface="Symbol" charset="0"/>
              </a:rPr>
              <a:t>n</a:t>
            </a:r>
            <a:endParaRPr lang="en-US" sz="2400" dirty="0">
              <a:latin typeface="Tahoma" charset="0"/>
            </a:endParaRPr>
          </a:p>
          <a:p>
            <a:pPr eaLnBrk="1" hangingPunct="1"/>
            <a:r>
              <a:rPr lang="en-US" sz="2400" dirty="0">
                <a:latin typeface="Tahoma" charset="0"/>
              </a:rPr>
              <a:t>Selection-sort runs in </a:t>
            </a:r>
            <a:r>
              <a:rPr lang="en-US" sz="2400" b="1" i="1" dirty="0">
                <a:latin typeface="Times New Roman" charset="0"/>
              </a:rPr>
              <a:t>O</a:t>
            </a:r>
            <a:r>
              <a:rPr lang="en-US" sz="2400" dirty="0">
                <a:latin typeface="Times New Roman" charset="0"/>
              </a:rPr>
              <a:t>(</a:t>
            </a:r>
            <a:r>
              <a:rPr lang="en-US" sz="2400" b="1" i="1" dirty="0">
                <a:latin typeface="Times New Roman" charset="0"/>
              </a:rPr>
              <a:t>n</a:t>
            </a:r>
            <a:r>
              <a:rPr lang="en-US" sz="2400" baseline="30000" dirty="0">
                <a:latin typeface="Times New Roman" charset="0"/>
              </a:rPr>
              <a:t>2</a:t>
            </a:r>
            <a:r>
              <a:rPr lang="en-US" sz="2400" dirty="0">
                <a:latin typeface="Times New Roman" charset="0"/>
              </a:rPr>
              <a:t>) </a:t>
            </a:r>
            <a:r>
              <a:rPr lang="en-US" sz="2400" dirty="0">
                <a:latin typeface="Tahoma" charset="0"/>
              </a:rPr>
              <a:t>time </a:t>
            </a:r>
          </a:p>
        </p:txBody>
      </p:sp>
      <p:sp>
        <p:nvSpPr>
          <p:cNvPr id="13318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  <p:extLst>
      <p:ext uri="{BB962C8B-B14F-4D97-AF65-F5344CB8AC3E}">
        <p14:creationId xmlns:p14="http://schemas.microsoft.com/office/powerpoint/2010/main" val="22403297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Priority Queues</a:t>
            </a:r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1CD9AB35-1246-C143-888E-98CB6CB42C60}" type="slidenum">
              <a:rPr lang="en-US" sz="1400"/>
              <a:pPr eaLnBrk="1" hangingPunct="1"/>
              <a:t>86</a:t>
            </a:fld>
            <a:endParaRPr lang="en-US" sz="1400"/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Selection-Sort Example</a:t>
            </a:r>
          </a:p>
        </p:txBody>
      </p:sp>
      <p:sp>
        <p:nvSpPr>
          <p:cNvPr id="1434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524000"/>
            <a:ext cx="79248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 b="1" i="1">
                <a:latin typeface="Tahoma" charset="0"/>
              </a:rPr>
              <a:t>                       	</a:t>
            </a:r>
            <a:r>
              <a:rPr lang="en-US" sz="1800">
                <a:solidFill>
                  <a:schemeClr val="tx2"/>
                </a:solidFill>
                <a:latin typeface="Tahoma" charset="0"/>
              </a:rPr>
              <a:t>Sequence S		Priority Queue P</a:t>
            </a:r>
            <a:r>
              <a:rPr lang="en-US" sz="1800" i="1">
                <a:latin typeface="Tahoma" charset="0"/>
              </a:rPr>
              <a:t>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Input:		(7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	()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1800">
              <a:latin typeface="Tahoma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Phase 1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(a)		(4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	(7)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(b)		(8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	(7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..		..	..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(g)		()			(7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1800">
              <a:latin typeface="Tahoma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Phase 2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(a)		(2)			(7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(b)		(2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3)			(7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(c)		(2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4)			(7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(d)		(2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5)			(7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(e)		(2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7)		(8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(f)		(2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8)		(9)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(g)		(2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	()</a:t>
            </a:r>
          </a:p>
        </p:txBody>
      </p:sp>
      <p:sp>
        <p:nvSpPr>
          <p:cNvPr id="14342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  <p:extLst>
      <p:ext uri="{BB962C8B-B14F-4D97-AF65-F5344CB8AC3E}">
        <p14:creationId xmlns:p14="http://schemas.microsoft.com/office/powerpoint/2010/main" val="6030255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4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Priority Queues</a:t>
            </a:r>
          </a:p>
        </p:txBody>
      </p:sp>
      <p:sp>
        <p:nvSpPr>
          <p:cNvPr id="1536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AD486C9-3C26-154E-BA9A-E4394275B79D}" type="slidenum">
              <a:rPr lang="en-US" sz="1400"/>
              <a:pPr eaLnBrk="1" hangingPunct="1"/>
              <a:t>87</a:t>
            </a:fld>
            <a:endParaRPr lang="en-US" sz="1400"/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Insertion-Sort</a:t>
            </a:r>
          </a:p>
        </p:txBody>
      </p:sp>
      <p:sp>
        <p:nvSpPr>
          <p:cNvPr id="1536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7696200" cy="4114800"/>
          </a:xfrm>
        </p:spPr>
        <p:txBody>
          <a:bodyPr/>
          <a:lstStyle/>
          <a:p>
            <a:pPr marL="609600" indent="-609600" eaLnBrk="1" hangingPunct="1"/>
            <a:r>
              <a:rPr lang="en-US" sz="2400" dirty="0">
                <a:latin typeface="Tahoma" charset="0"/>
              </a:rPr>
              <a:t>Insertion-sort is the variation of PQ-sort where the </a:t>
            </a:r>
            <a:r>
              <a:rPr lang="en-US" sz="2400" b="1" dirty="0">
                <a:latin typeface="Tahoma" charset="0"/>
              </a:rPr>
              <a:t>priority queue is implemented with a sorted sequence</a:t>
            </a:r>
          </a:p>
          <a:p>
            <a:pPr marL="609600" indent="-609600" eaLnBrk="1" hangingPunct="1"/>
            <a:r>
              <a:rPr lang="en-US" sz="2400" dirty="0">
                <a:latin typeface="Tahoma" charset="0"/>
              </a:rPr>
              <a:t>Running time of Insertion-sort:</a:t>
            </a:r>
          </a:p>
          <a:p>
            <a:pPr marL="990600" lvl="1" indent="-533400" eaLnBrk="1" hangingPunct="1">
              <a:buSzTx/>
              <a:buFont typeface="Wingdings" charset="0"/>
              <a:buAutoNum type="arabicPeriod"/>
            </a:pPr>
            <a:r>
              <a:rPr lang="en-US" sz="2000" dirty="0">
                <a:latin typeface="Tahoma" charset="0"/>
              </a:rPr>
              <a:t>Inserting the elements into the priority queue with </a:t>
            </a:r>
            <a:r>
              <a:rPr lang="en-US" sz="2000" b="1" i="1" dirty="0">
                <a:latin typeface="Times New Roman" charset="0"/>
              </a:rPr>
              <a:t>n</a:t>
            </a:r>
            <a:r>
              <a:rPr lang="en-US" sz="2000" dirty="0">
                <a:latin typeface="Tahoma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insert</a:t>
            </a:r>
            <a:r>
              <a:rPr lang="en-US" sz="2000" dirty="0">
                <a:latin typeface="Tahoma" charset="0"/>
              </a:rPr>
              <a:t> operations takes time proportional to</a:t>
            </a:r>
          </a:p>
          <a:p>
            <a:pPr marL="990600" lvl="1" indent="-533400" algn="ctr" eaLnBrk="1" hangingPunct="1">
              <a:buSzTx/>
              <a:buFont typeface="Wingdings" charset="0"/>
              <a:buNone/>
            </a:pPr>
            <a:r>
              <a:rPr lang="en-US" sz="2400" dirty="0">
                <a:latin typeface="Times New Roman" charset="0"/>
                <a:sym typeface="Symbol" charset="0"/>
              </a:rPr>
              <a:t>1 </a:t>
            </a:r>
            <a:r>
              <a:rPr lang="en-US" sz="2400" dirty="0">
                <a:latin typeface="Symbol" charset="0"/>
                <a:sym typeface="Symbol" charset="0"/>
              </a:rPr>
              <a:t>+ </a:t>
            </a:r>
            <a:r>
              <a:rPr lang="en-US" sz="2400" dirty="0">
                <a:latin typeface="Times New Roman" charset="0"/>
                <a:sym typeface="Symbol" charset="0"/>
              </a:rPr>
              <a:t>2 </a:t>
            </a:r>
            <a:r>
              <a:rPr lang="en-US" sz="2400" dirty="0">
                <a:latin typeface="Symbol" charset="0"/>
                <a:sym typeface="Symbol" charset="0"/>
              </a:rPr>
              <a:t>+ </a:t>
            </a:r>
            <a:r>
              <a:rPr lang="en-US" sz="2400" dirty="0">
                <a:latin typeface="Times New Roman" charset="0"/>
                <a:sym typeface="Symbol" charset="0"/>
              </a:rPr>
              <a:t>…</a:t>
            </a:r>
            <a:r>
              <a:rPr lang="en-US" sz="2400" dirty="0">
                <a:latin typeface="Symbol" charset="0"/>
                <a:sym typeface="Symbol" charset="0"/>
              </a:rPr>
              <a:t>+ </a:t>
            </a:r>
            <a:r>
              <a:rPr lang="en-US" sz="2400" b="1" i="1" dirty="0">
                <a:latin typeface="Times New Roman" charset="0"/>
                <a:sym typeface="Symbol" charset="0"/>
              </a:rPr>
              <a:t>n</a:t>
            </a:r>
            <a:endParaRPr lang="en-US" sz="2400" dirty="0">
              <a:latin typeface="Tahoma" charset="0"/>
            </a:endParaRPr>
          </a:p>
          <a:p>
            <a:pPr marL="990600" lvl="1" indent="-533400" eaLnBrk="1" hangingPunct="1">
              <a:buSzTx/>
              <a:buFont typeface="Tahoma" charset="0"/>
              <a:buAutoNum type="arabicPeriod" startAt="2"/>
            </a:pPr>
            <a:r>
              <a:rPr lang="en-US" sz="2000" dirty="0">
                <a:latin typeface="Tahoma" charset="0"/>
              </a:rPr>
              <a:t>Removing the elements in sorted order from the priority queue with  a series of </a:t>
            </a:r>
            <a:r>
              <a:rPr lang="en-US" sz="2000" b="1" i="1" dirty="0">
                <a:latin typeface="Times New Roman" charset="0"/>
              </a:rPr>
              <a:t>n</a:t>
            </a:r>
            <a:r>
              <a:rPr lang="en-US" sz="2000" dirty="0">
                <a:latin typeface="Tahoma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Tahoma" charset="0"/>
              </a:rPr>
              <a:t>removeMin</a:t>
            </a:r>
            <a:r>
              <a:rPr lang="en-US" sz="2000" dirty="0">
                <a:latin typeface="Tahoma" charset="0"/>
              </a:rPr>
              <a:t> operations takes </a:t>
            </a:r>
            <a:r>
              <a:rPr lang="en-US" sz="2000" b="1" i="1" dirty="0">
                <a:latin typeface="Times New Roman" charset="0"/>
              </a:rPr>
              <a:t>O</a:t>
            </a:r>
            <a:r>
              <a:rPr lang="en-US" sz="2000" dirty="0">
                <a:latin typeface="Times New Roman" charset="0"/>
              </a:rPr>
              <a:t>(</a:t>
            </a:r>
            <a:r>
              <a:rPr lang="en-US" sz="2000" b="1" i="1" dirty="0">
                <a:latin typeface="Times New Roman" charset="0"/>
              </a:rPr>
              <a:t>n</a:t>
            </a:r>
            <a:r>
              <a:rPr lang="en-US" sz="2000" dirty="0">
                <a:latin typeface="Times New Roman" charset="0"/>
              </a:rPr>
              <a:t>) </a:t>
            </a:r>
            <a:r>
              <a:rPr lang="en-US" sz="2000" dirty="0">
                <a:latin typeface="Tahoma" charset="0"/>
              </a:rPr>
              <a:t>time</a:t>
            </a:r>
          </a:p>
          <a:p>
            <a:pPr marL="609600" indent="-609600" eaLnBrk="1" hangingPunct="1"/>
            <a:r>
              <a:rPr lang="en-US" sz="2400" dirty="0">
                <a:latin typeface="Tahoma" charset="0"/>
              </a:rPr>
              <a:t>Insertion-sort runs in </a:t>
            </a:r>
            <a:r>
              <a:rPr lang="en-US" sz="2400" b="1" i="1" dirty="0">
                <a:latin typeface="Times New Roman" charset="0"/>
              </a:rPr>
              <a:t>O</a:t>
            </a:r>
            <a:r>
              <a:rPr lang="en-US" sz="2400" dirty="0">
                <a:latin typeface="Times New Roman" charset="0"/>
              </a:rPr>
              <a:t>(</a:t>
            </a:r>
            <a:r>
              <a:rPr lang="en-US" sz="2400" b="1" i="1" dirty="0">
                <a:latin typeface="Times New Roman" charset="0"/>
              </a:rPr>
              <a:t>n</a:t>
            </a:r>
            <a:r>
              <a:rPr lang="en-US" sz="2400" baseline="30000" dirty="0">
                <a:latin typeface="Times New Roman" charset="0"/>
              </a:rPr>
              <a:t>2</a:t>
            </a:r>
            <a:r>
              <a:rPr lang="en-US" sz="2400" dirty="0">
                <a:latin typeface="Times New Roman" charset="0"/>
              </a:rPr>
              <a:t>) </a:t>
            </a:r>
            <a:r>
              <a:rPr lang="en-US" sz="2400" dirty="0">
                <a:latin typeface="Tahoma" charset="0"/>
              </a:rPr>
              <a:t>time </a:t>
            </a:r>
            <a:endParaRPr lang="en-US" dirty="0">
              <a:latin typeface="Tahoma" charset="0"/>
            </a:endParaRPr>
          </a:p>
        </p:txBody>
      </p:sp>
      <p:sp>
        <p:nvSpPr>
          <p:cNvPr id="15366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  <p:extLst>
      <p:ext uri="{BB962C8B-B14F-4D97-AF65-F5344CB8AC3E}">
        <p14:creationId xmlns:p14="http://schemas.microsoft.com/office/powerpoint/2010/main" val="28790499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4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Priority Queues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834FC4A-E1D9-604A-B325-FC6E722FF373}" type="slidenum">
              <a:rPr lang="en-US" sz="1400"/>
              <a:pPr eaLnBrk="1" hangingPunct="1"/>
              <a:t>88</a:t>
            </a:fld>
            <a:endParaRPr lang="en-US" sz="1400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Insertion-Sort Example</a:t>
            </a:r>
          </a:p>
        </p:txBody>
      </p:sp>
      <p:sp>
        <p:nvSpPr>
          <p:cNvPr id="1638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524000"/>
            <a:ext cx="77724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		</a:t>
            </a:r>
            <a:r>
              <a:rPr lang="en-US" sz="1800">
                <a:solidFill>
                  <a:schemeClr val="tx2"/>
                </a:solidFill>
                <a:latin typeface="Tahoma" charset="0"/>
              </a:rPr>
              <a:t>Sequence S	Priority queue P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Input:		(7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	()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1800">
              <a:latin typeface="Tahoma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Phase 1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     (a)		(4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	(7)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(b)		(8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	(4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7)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(c)		(2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		(4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(d)		(5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		(2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(e)		(3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		(2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(f)		(9)			(2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(g)		()			(2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1800">
              <a:latin typeface="Tahoma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Phase 2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(a)		(2)			(3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(b)		(2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3)			(4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..		..			..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(g)		(2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	()</a:t>
            </a:r>
          </a:p>
        </p:txBody>
      </p:sp>
      <p:sp>
        <p:nvSpPr>
          <p:cNvPr id="16390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  <p:extLst>
      <p:ext uri="{BB962C8B-B14F-4D97-AF65-F5344CB8AC3E}">
        <p14:creationId xmlns:p14="http://schemas.microsoft.com/office/powerpoint/2010/main" val="29214180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Priority Queues</a:t>
            </a:r>
          </a:p>
        </p:txBody>
      </p:sp>
      <p:sp>
        <p:nvSpPr>
          <p:cNvPr id="17411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EFDC593-5B40-9540-8558-85181D123F4A}" type="slidenum">
              <a:rPr lang="en-US" sz="1400"/>
              <a:pPr eaLnBrk="1" hangingPunct="1"/>
              <a:t>89</a:t>
            </a:fld>
            <a:endParaRPr lang="en-US" sz="1400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In-place Insertion-Sort</a:t>
            </a:r>
          </a:p>
        </p:txBody>
      </p:sp>
      <p:sp>
        <p:nvSpPr>
          <p:cNvPr id="10854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676400"/>
            <a:ext cx="3810000" cy="457200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Char char="q"/>
              <a:defRPr/>
            </a:pPr>
            <a:r>
              <a:rPr lang="en-US" sz="2200" dirty="0">
                <a:ea typeface="+mn-ea"/>
              </a:rPr>
              <a:t>Instead of using an external data structure, we can implement selection-sort and insertion-sort in-place</a:t>
            </a:r>
          </a:p>
          <a:p>
            <a:pPr eaLnBrk="1" hangingPunct="1">
              <a:buFont typeface="Wingdings" pitchFamily="2" charset="2"/>
              <a:buChar char="q"/>
              <a:defRPr/>
            </a:pPr>
            <a:r>
              <a:rPr lang="en-US" sz="2200" dirty="0">
                <a:ea typeface="+mn-ea"/>
              </a:rPr>
              <a:t>A portion of the input sequence itself serves as the priority queue</a:t>
            </a:r>
          </a:p>
          <a:p>
            <a:pPr eaLnBrk="1" hangingPunct="1">
              <a:buFont typeface="Wingdings" pitchFamily="2" charset="2"/>
              <a:buChar char="q"/>
              <a:defRPr/>
            </a:pPr>
            <a:r>
              <a:rPr lang="en-US" sz="2200" dirty="0">
                <a:ea typeface="+mn-ea"/>
              </a:rPr>
              <a:t>For in-place insertion-sort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000" dirty="0"/>
              <a:t>We keep sorted the initial portion of the sequence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000" dirty="0"/>
              <a:t>We can use </a:t>
            </a:r>
            <a:r>
              <a:rPr lang="en-US" sz="2000" dirty="0">
                <a:solidFill>
                  <a:schemeClr val="tx2"/>
                </a:solidFill>
              </a:rPr>
              <a:t>swaps</a:t>
            </a:r>
            <a:r>
              <a:rPr lang="en-US" sz="2000" dirty="0"/>
              <a:t> instead of modifying the sequence</a:t>
            </a:r>
          </a:p>
        </p:txBody>
      </p:sp>
      <p:grpSp>
        <p:nvGrpSpPr>
          <p:cNvPr id="17414" name="Group 11"/>
          <p:cNvGrpSpPr>
            <a:grpSpLocks/>
          </p:cNvGrpSpPr>
          <p:nvPr/>
        </p:nvGrpSpPr>
        <p:grpSpPr bwMode="auto">
          <a:xfrm>
            <a:off x="5181600" y="1619250"/>
            <a:ext cx="2971800" cy="304800"/>
            <a:chOff x="3216" y="1344"/>
            <a:chExt cx="1872" cy="192"/>
          </a:xfrm>
        </p:grpSpPr>
        <p:sp>
          <p:nvSpPr>
            <p:cNvPr id="17467" name="Line 10"/>
            <p:cNvSpPr>
              <a:spLocks noChangeShapeType="1"/>
            </p:cNvSpPr>
            <p:nvPr/>
          </p:nvSpPr>
          <p:spPr bwMode="auto">
            <a:xfrm>
              <a:off x="3408" y="1440"/>
              <a:ext cx="1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8" name="Oval 5"/>
            <p:cNvSpPr>
              <a:spLocks noChangeArrowheads="1"/>
            </p:cNvSpPr>
            <p:nvPr/>
          </p:nvSpPr>
          <p:spPr bwMode="auto">
            <a:xfrm>
              <a:off x="3216" y="13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17469" name="Oval 6"/>
            <p:cNvSpPr>
              <a:spLocks noChangeArrowheads="1"/>
            </p:cNvSpPr>
            <p:nvPr/>
          </p:nvSpPr>
          <p:spPr bwMode="auto">
            <a:xfrm>
              <a:off x="3636" y="13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4</a:t>
              </a:r>
            </a:p>
          </p:txBody>
        </p:sp>
        <p:sp>
          <p:nvSpPr>
            <p:cNvPr id="17470" name="Oval 7"/>
            <p:cNvSpPr>
              <a:spLocks noChangeArrowheads="1"/>
            </p:cNvSpPr>
            <p:nvPr/>
          </p:nvSpPr>
          <p:spPr bwMode="auto">
            <a:xfrm>
              <a:off x="4056" y="13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2</a:t>
              </a:r>
            </a:p>
          </p:txBody>
        </p:sp>
        <p:sp>
          <p:nvSpPr>
            <p:cNvPr id="17471" name="Oval 8"/>
            <p:cNvSpPr>
              <a:spLocks noChangeArrowheads="1"/>
            </p:cNvSpPr>
            <p:nvPr/>
          </p:nvSpPr>
          <p:spPr bwMode="auto">
            <a:xfrm>
              <a:off x="4476" y="13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3</a:t>
              </a:r>
            </a:p>
          </p:txBody>
        </p:sp>
        <p:sp>
          <p:nvSpPr>
            <p:cNvPr id="17472" name="Oval 9"/>
            <p:cNvSpPr>
              <a:spLocks noChangeArrowheads="1"/>
            </p:cNvSpPr>
            <p:nvPr/>
          </p:nvSpPr>
          <p:spPr bwMode="auto">
            <a:xfrm>
              <a:off x="4896" y="13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1</a:t>
              </a:r>
            </a:p>
          </p:txBody>
        </p:sp>
      </p:grpSp>
      <p:grpSp>
        <p:nvGrpSpPr>
          <p:cNvPr id="17415" name="Group 52"/>
          <p:cNvGrpSpPr>
            <a:grpSpLocks/>
          </p:cNvGrpSpPr>
          <p:nvPr/>
        </p:nvGrpSpPr>
        <p:grpSpPr bwMode="auto">
          <a:xfrm>
            <a:off x="5181600" y="2330450"/>
            <a:ext cx="2971800" cy="304800"/>
            <a:chOff x="3264" y="1560"/>
            <a:chExt cx="1872" cy="192"/>
          </a:xfrm>
        </p:grpSpPr>
        <p:sp>
          <p:nvSpPr>
            <p:cNvPr id="17461" name="Line 13"/>
            <p:cNvSpPr>
              <a:spLocks noChangeShapeType="1"/>
            </p:cNvSpPr>
            <p:nvPr/>
          </p:nvSpPr>
          <p:spPr bwMode="auto">
            <a:xfrm>
              <a:off x="3456" y="1656"/>
              <a:ext cx="1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2" name="Oval 14"/>
            <p:cNvSpPr>
              <a:spLocks noChangeArrowheads="1"/>
            </p:cNvSpPr>
            <p:nvPr/>
          </p:nvSpPr>
          <p:spPr bwMode="auto">
            <a:xfrm>
              <a:off x="3264" y="1560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17463" name="Oval 15"/>
            <p:cNvSpPr>
              <a:spLocks noChangeArrowheads="1"/>
            </p:cNvSpPr>
            <p:nvPr/>
          </p:nvSpPr>
          <p:spPr bwMode="auto">
            <a:xfrm>
              <a:off x="3684" y="1560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4</a:t>
              </a:r>
            </a:p>
          </p:txBody>
        </p:sp>
        <p:sp>
          <p:nvSpPr>
            <p:cNvPr id="17464" name="Oval 16"/>
            <p:cNvSpPr>
              <a:spLocks noChangeArrowheads="1"/>
            </p:cNvSpPr>
            <p:nvPr/>
          </p:nvSpPr>
          <p:spPr bwMode="auto">
            <a:xfrm>
              <a:off x="4104" y="1560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2</a:t>
              </a:r>
            </a:p>
          </p:txBody>
        </p:sp>
        <p:sp>
          <p:nvSpPr>
            <p:cNvPr id="17465" name="Oval 17"/>
            <p:cNvSpPr>
              <a:spLocks noChangeArrowheads="1"/>
            </p:cNvSpPr>
            <p:nvPr/>
          </p:nvSpPr>
          <p:spPr bwMode="auto">
            <a:xfrm>
              <a:off x="4524" y="1560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3</a:t>
              </a:r>
            </a:p>
          </p:txBody>
        </p:sp>
        <p:sp>
          <p:nvSpPr>
            <p:cNvPr id="17466" name="Oval 18"/>
            <p:cNvSpPr>
              <a:spLocks noChangeArrowheads="1"/>
            </p:cNvSpPr>
            <p:nvPr/>
          </p:nvSpPr>
          <p:spPr bwMode="auto">
            <a:xfrm>
              <a:off x="4944" y="1560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1</a:t>
              </a:r>
            </a:p>
          </p:txBody>
        </p:sp>
      </p:grpSp>
      <p:grpSp>
        <p:nvGrpSpPr>
          <p:cNvPr id="17416" name="Group 53"/>
          <p:cNvGrpSpPr>
            <a:grpSpLocks/>
          </p:cNvGrpSpPr>
          <p:nvPr/>
        </p:nvGrpSpPr>
        <p:grpSpPr bwMode="auto">
          <a:xfrm>
            <a:off x="5181600" y="3041650"/>
            <a:ext cx="2971800" cy="304800"/>
            <a:chOff x="3264" y="2064"/>
            <a:chExt cx="1872" cy="192"/>
          </a:xfrm>
        </p:grpSpPr>
        <p:sp>
          <p:nvSpPr>
            <p:cNvPr id="17455" name="Line 20"/>
            <p:cNvSpPr>
              <a:spLocks noChangeShapeType="1"/>
            </p:cNvSpPr>
            <p:nvPr/>
          </p:nvSpPr>
          <p:spPr bwMode="auto">
            <a:xfrm>
              <a:off x="3456" y="2160"/>
              <a:ext cx="1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6" name="Oval 21"/>
            <p:cNvSpPr>
              <a:spLocks noChangeArrowheads="1"/>
            </p:cNvSpPr>
            <p:nvPr/>
          </p:nvSpPr>
          <p:spPr bwMode="auto">
            <a:xfrm>
              <a:off x="3264" y="2064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4</a:t>
              </a:r>
            </a:p>
          </p:txBody>
        </p:sp>
        <p:sp>
          <p:nvSpPr>
            <p:cNvPr id="17457" name="Oval 22"/>
            <p:cNvSpPr>
              <a:spLocks noChangeArrowheads="1"/>
            </p:cNvSpPr>
            <p:nvPr/>
          </p:nvSpPr>
          <p:spPr bwMode="auto">
            <a:xfrm>
              <a:off x="3684" y="2064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17458" name="Oval 23"/>
            <p:cNvSpPr>
              <a:spLocks noChangeArrowheads="1"/>
            </p:cNvSpPr>
            <p:nvPr/>
          </p:nvSpPr>
          <p:spPr bwMode="auto">
            <a:xfrm>
              <a:off x="4104" y="206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2</a:t>
              </a:r>
            </a:p>
          </p:txBody>
        </p:sp>
        <p:sp>
          <p:nvSpPr>
            <p:cNvPr id="17459" name="Oval 24"/>
            <p:cNvSpPr>
              <a:spLocks noChangeArrowheads="1"/>
            </p:cNvSpPr>
            <p:nvPr/>
          </p:nvSpPr>
          <p:spPr bwMode="auto">
            <a:xfrm>
              <a:off x="4524" y="206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3</a:t>
              </a:r>
            </a:p>
          </p:txBody>
        </p:sp>
        <p:sp>
          <p:nvSpPr>
            <p:cNvPr id="17460" name="Oval 25"/>
            <p:cNvSpPr>
              <a:spLocks noChangeArrowheads="1"/>
            </p:cNvSpPr>
            <p:nvPr/>
          </p:nvSpPr>
          <p:spPr bwMode="auto">
            <a:xfrm>
              <a:off x="4944" y="206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1</a:t>
              </a:r>
            </a:p>
          </p:txBody>
        </p:sp>
      </p:grpSp>
      <p:grpSp>
        <p:nvGrpSpPr>
          <p:cNvPr id="17417" name="Group 54"/>
          <p:cNvGrpSpPr>
            <a:grpSpLocks/>
          </p:cNvGrpSpPr>
          <p:nvPr/>
        </p:nvGrpSpPr>
        <p:grpSpPr bwMode="auto">
          <a:xfrm>
            <a:off x="5181600" y="3752850"/>
            <a:ext cx="2971800" cy="304800"/>
            <a:chOff x="3264" y="2568"/>
            <a:chExt cx="1872" cy="192"/>
          </a:xfrm>
        </p:grpSpPr>
        <p:sp>
          <p:nvSpPr>
            <p:cNvPr id="17449" name="Line 27"/>
            <p:cNvSpPr>
              <a:spLocks noChangeShapeType="1"/>
            </p:cNvSpPr>
            <p:nvPr/>
          </p:nvSpPr>
          <p:spPr bwMode="auto">
            <a:xfrm>
              <a:off x="3456" y="2664"/>
              <a:ext cx="1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0" name="Oval 28"/>
            <p:cNvSpPr>
              <a:spLocks noChangeArrowheads="1"/>
            </p:cNvSpPr>
            <p:nvPr/>
          </p:nvSpPr>
          <p:spPr bwMode="auto">
            <a:xfrm>
              <a:off x="3264" y="2568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2</a:t>
              </a:r>
            </a:p>
          </p:txBody>
        </p:sp>
        <p:sp>
          <p:nvSpPr>
            <p:cNvPr id="17451" name="Oval 29"/>
            <p:cNvSpPr>
              <a:spLocks noChangeArrowheads="1"/>
            </p:cNvSpPr>
            <p:nvPr/>
          </p:nvSpPr>
          <p:spPr bwMode="auto">
            <a:xfrm>
              <a:off x="3684" y="2568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4</a:t>
              </a:r>
            </a:p>
          </p:txBody>
        </p:sp>
        <p:sp>
          <p:nvSpPr>
            <p:cNvPr id="17452" name="Oval 30"/>
            <p:cNvSpPr>
              <a:spLocks noChangeArrowheads="1"/>
            </p:cNvSpPr>
            <p:nvPr/>
          </p:nvSpPr>
          <p:spPr bwMode="auto">
            <a:xfrm>
              <a:off x="4104" y="2568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17453" name="Oval 31"/>
            <p:cNvSpPr>
              <a:spLocks noChangeArrowheads="1"/>
            </p:cNvSpPr>
            <p:nvPr/>
          </p:nvSpPr>
          <p:spPr bwMode="auto">
            <a:xfrm>
              <a:off x="4524" y="2568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3</a:t>
              </a:r>
            </a:p>
          </p:txBody>
        </p:sp>
        <p:sp>
          <p:nvSpPr>
            <p:cNvPr id="17454" name="Oval 32"/>
            <p:cNvSpPr>
              <a:spLocks noChangeArrowheads="1"/>
            </p:cNvSpPr>
            <p:nvPr/>
          </p:nvSpPr>
          <p:spPr bwMode="auto">
            <a:xfrm>
              <a:off x="4944" y="2568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1</a:t>
              </a:r>
            </a:p>
          </p:txBody>
        </p:sp>
      </p:grpSp>
      <p:grpSp>
        <p:nvGrpSpPr>
          <p:cNvPr id="17418" name="Group 55"/>
          <p:cNvGrpSpPr>
            <a:grpSpLocks/>
          </p:cNvGrpSpPr>
          <p:nvPr/>
        </p:nvGrpSpPr>
        <p:grpSpPr bwMode="auto">
          <a:xfrm>
            <a:off x="5181600" y="4464050"/>
            <a:ext cx="2971800" cy="304800"/>
            <a:chOff x="3264" y="3072"/>
            <a:chExt cx="1872" cy="192"/>
          </a:xfrm>
        </p:grpSpPr>
        <p:sp>
          <p:nvSpPr>
            <p:cNvPr id="17443" name="Line 34"/>
            <p:cNvSpPr>
              <a:spLocks noChangeShapeType="1"/>
            </p:cNvSpPr>
            <p:nvPr/>
          </p:nvSpPr>
          <p:spPr bwMode="auto">
            <a:xfrm>
              <a:off x="3456" y="3168"/>
              <a:ext cx="1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4" name="Oval 35"/>
            <p:cNvSpPr>
              <a:spLocks noChangeArrowheads="1"/>
            </p:cNvSpPr>
            <p:nvPr/>
          </p:nvSpPr>
          <p:spPr bwMode="auto">
            <a:xfrm>
              <a:off x="3264" y="3072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2</a:t>
              </a:r>
            </a:p>
          </p:txBody>
        </p:sp>
        <p:sp>
          <p:nvSpPr>
            <p:cNvPr id="17445" name="Oval 36"/>
            <p:cNvSpPr>
              <a:spLocks noChangeArrowheads="1"/>
            </p:cNvSpPr>
            <p:nvPr/>
          </p:nvSpPr>
          <p:spPr bwMode="auto">
            <a:xfrm>
              <a:off x="3684" y="3072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3</a:t>
              </a:r>
            </a:p>
          </p:txBody>
        </p:sp>
        <p:sp>
          <p:nvSpPr>
            <p:cNvPr id="17446" name="Oval 37"/>
            <p:cNvSpPr>
              <a:spLocks noChangeArrowheads="1"/>
            </p:cNvSpPr>
            <p:nvPr/>
          </p:nvSpPr>
          <p:spPr bwMode="auto">
            <a:xfrm>
              <a:off x="4104" y="3072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4</a:t>
              </a:r>
            </a:p>
          </p:txBody>
        </p:sp>
        <p:sp>
          <p:nvSpPr>
            <p:cNvPr id="17447" name="Oval 38"/>
            <p:cNvSpPr>
              <a:spLocks noChangeArrowheads="1"/>
            </p:cNvSpPr>
            <p:nvPr/>
          </p:nvSpPr>
          <p:spPr bwMode="auto">
            <a:xfrm>
              <a:off x="4524" y="3072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17448" name="Oval 39"/>
            <p:cNvSpPr>
              <a:spLocks noChangeArrowheads="1"/>
            </p:cNvSpPr>
            <p:nvPr/>
          </p:nvSpPr>
          <p:spPr bwMode="auto">
            <a:xfrm>
              <a:off x="4944" y="3072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1</a:t>
              </a:r>
            </a:p>
          </p:txBody>
        </p:sp>
      </p:grpSp>
      <p:grpSp>
        <p:nvGrpSpPr>
          <p:cNvPr id="17419" name="Group 56"/>
          <p:cNvGrpSpPr>
            <a:grpSpLocks/>
          </p:cNvGrpSpPr>
          <p:nvPr/>
        </p:nvGrpSpPr>
        <p:grpSpPr bwMode="auto">
          <a:xfrm>
            <a:off x="5181600" y="5175250"/>
            <a:ext cx="2971800" cy="304800"/>
            <a:chOff x="3264" y="3456"/>
            <a:chExt cx="1872" cy="192"/>
          </a:xfrm>
        </p:grpSpPr>
        <p:sp>
          <p:nvSpPr>
            <p:cNvPr id="17437" name="Line 40"/>
            <p:cNvSpPr>
              <a:spLocks noChangeShapeType="1"/>
            </p:cNvSpPr>
            <p:nvPr/>
          </p:nvSpPr>
          <p:spPr bwMode="auto">
            <a:xfrm>
              <a:off x="3456" y="3552"/>
              <a:ext cx="1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8" name="Oval 41"/>
            <p:cNvSpPr>
              <a:spLocks noChangeArrowheads="1"/>
            </p:cNvSpPr>
            <p:nvPr/>
          </p:nvSpPr>
          <p:spPr bwMode="auto">
            <a:xfrm>
              <a:off x="3264" y="3456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1</a:t>
              </a:r>
            </a:p>
          </p:txBody>
        </p:sp>
        <p:sp>
          <p:nvSpPr>
            <p:cNvPr id="17439" name="Oval 42"/>
            <p:cNvSpPr>
              <a:spLocks noChangeArrowheads="1"/>
            </p:cNvSpPr>
            <p:nvPr/>
          </p:nvSpPr>
          <p:spPr bwMode="auto">
            <a:xfrm>
              <a:off x="3684" y="3456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2</a:t>
              </a:r>
            </a:p>
          </p:txBody>
        </p:sp>
        <p:sp>
          <p:nvSpPr>
            <p:cNvPr id="17440" name="Oval 43"/>
            <p:cNvSpPr>
              <a:spLocks noChangeArrowheads="1"/>
            </p:cNvSpPr>
            <p:nvPr/>
          </p:nvSpPr>
          <p:spPr bwMode="auto">
            <a:xfrm>
              <a:off x="4104" y="3456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3</a:t>
              </a:r>
            </a:p>
          </p:txBody>
        </p:sp>
        <p:sp>
          <p:nvSpPr>
            <p:cNvPr id="17441" name="Oval 44"/>
            <p:cNvSpPr>
              <a:spLocks noChangeArrowheads="1"/>
            </p:cNvSpPr>
            <p:nvPr/>
          </p:nvSpPr>
          <p:spPr bwMode="auto">
            <a:xfrm>
              <a:off x="4524" y="3456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4</a:t>
              </a:r>
            </a:p>
          </p:txBody>
        </p:sp>
        <p:sp>
          <p:nvSpPr>
            <p:cNvPr id="17442" name="Oval 45"/>
            <p:cNvSpPr>
              <a:spLocks noChangeArrowheads="1"/>
            </p:cNvSpPr>
            <p:nvPr/>
          </p:nvSpPr>
          <p:spPr bwMode="auto">
            <a:xfrm>
              <a:off x="4944" y="3456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5</a:t>
              </a:r>
            </a:p>
          </p:txBody>
        </p:sp>
      </p:grpSp>
      <p:grpSp>
        <p:nvGrpSpPr>
          <p:cNvPr id="17420" name="Group 57"/>
          <p:cNvGrpSpPr>
            <a:grpSpLocks/>
          </p:cNvGrpSpPr>
          <p:nvPr/>
        </p:nvGrpSpPr>
        <p:grpSpPr bwMode="auto">
          <a:xfrm>
            <a:off x="5181600" y="5886450"/>
            <a:ext cx="2971800" cy="304800"/>
            <a:chOff x="3264" y="3744"/>
            <a:chExt cx="1872" cy="192"/>
          </a:xfrm>
        </p:grpSpPr>
        <p:sp>
          <p:nvSpPr>
            <p:cNvPr id="17431" name="Line 46"/>
            <p:cNvSpPr>
              <a:spLocks noChangeShapeType="1"/>
            </p:cNvSpPr>
            <p:nvPr/>
          </p:nvSpPr>
          <p:spPr bwMode="auto">
            <a:xfrm>
              <a:off x="3456" y="3840"/>
              <a:ext cx="1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2" name="Oval 47"/>
            <p:cNvSpPr>
              <a:spLocks noChangeArrowheads="1"/>
            </p:cNvSpPr>
            <p:nvPr/>
          </p:nvSpPr>
          <p:spPr bwMode="auto">
            <a:xfrm>
              <a:off x="3264" y="37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1</a:t>
              </a:r>
            </a:p>
          </p:txBody>
        </p:sp>
        <p:sp>
          <p:nvSpPr>
            <p:cNvPr id="17433" name="Oval 48"/>
            <p:cNvSpPr>
              <a:spLocks noChangeArrowheads="1"/>
            </p:cNvSpPr>
            <p:nvPr/>
          </p:nvSpPr>
          <p:spPr bwMode="auto">
            <a:xfrm>
              <a:off x="3684" y="37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2</a:t>
              </a:r>
            </a:p>
          </p:txBody>
        </p:sp>
        <p:sp>
          <p:nvSpPr>
            <p:cNvPr id="17434" name="Oval 49"/>
            <p:cNvSpPr>
              <a:spLocks noChangeArrowheads="1"/>
            </p:cNvSpPr>
            <p:nvPr/>
          </p:nvSpPr>
          <p:spPr bwMode="auto">
            <a:xfrm>
              <a:off x="4104" y="37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3</a:t>
              </a:r>
            </a:p>
          </p:txBody>
        </p:sp>
        <p:sp>
          <p:nvSpPr>
            <p:cNvPr id="17435" name="Oval 50"/>
            <p:cNvSpPr>
              <a:spLocks noChangeArrowheads="1"/>
            </p:cNvSpPr>
            <p:nvPr/>
          </p:nvSpPr>
          <p:spPr bwMode="auto">
            <a:xfrm>
              <a:off x="4524" y="37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4</a:t>
              </a:r>
            </a:p>
          </p:txBody>
        </p:sp>
        <p:sp>
          <p:nvSpPr>
            <p:cNvPr id="17436" name="Oval 51"/>
            <p:cNvSpPr>
              <a:spLocks noChangeArrowheads="1"/>
            </p:cNvSpPr>
            <p:nvPr/>
          </p:nvSpPr>
          <p:spPr bwMode="auto">
            <a:xfrm>
              <a:off x="4944" y="37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/>
                <a:t>5</a:t>
              </a:r>
            </a:p>
          </p:txBody>
        </p:sp>
      </p:grpSp>
      <p:cxnSp>
        <p:nvCxnSpPr>
          <p:cNvPr id="17421" name="AutoShape 58"/>
          <p:cNvCxnSpPr>
            <a:cxnSpLocks noChangeShapeType="1"/>
            <a:stCxn id="17463" idx="0"/>
            <a:endCxn id="17462" idx="7"/>
          </p:cNvCxnSpPr>
          <p:nvPr/>
        </p:nvCxnSpPr>
        <p:spPr bwMode="auto">
          <a:xfrm rot="-5400000" flipH="1" flipV="1">
            <a:off x="5699125" y="2063750"/>
            <a:ext cx="44450" cy="558800"/>
          </a:xfrm>
          <a:prstGeom prst="curvedConnector3">
            <a:avLst>
              <a:gd name="adj1" fmla="val -492856"/>
            </a:avLst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7422" name="AutoShape 59"/>
          <p:cNvCxnSpPr>
            <a:cxnSpLocks noChangeShapeType="1"/>
            <a:stCxn id="17458" idx="0"/>
            <a:endCxn id="17457" idx="7"/>
          </p:cNvCxnSpPr>
          <p:nvPr/>
        </p:nvCxnSpPr>
        <p:spPr bwMode="auto">
          <a:xfrm rot="-5400000" flipH="1" flipV="1">
            <a:off x="6365875" y="2774950"/>
            <a:ext cx="44450" cy="558800"/>
          </a:xfrm>
          <a:prstGeom prst="curvedConnector3">
            <a:avLst>
              <a:gd name="adj1" fmla="val -492856"/>
            </a:avLst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7423" name="AutoShape 60"/>
          <p:cNvCxnSpPr>
            <a:cxnSpLocks noChangeShapeType="1"/>
            <a:stCxn id="17457" idx="0"/>
            <a:endCxn id="17456" idx="7"/>
          </p:cNvCxnSpPr>
          <p:nvPr/>
        </p:nvCxnSpPr>
        <p:spPr bwMode="auto">
          <a:xfrm rot="-5400000" flipH="1" flipV="1">
            <a:off x="5699125" y="2774950"/>
            <a:ext cx="44450" cy="558800"/>
          </a:xfrm>
          <a:prstGeom prst="curvedConnector3">
            <a:avLst>
              <a:gd name="adj1" fmla="val -492856"/>
            </a:avLst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7424" name="AutoShape 61"/>
          <p:cNvCxnSpPr>
            <a:cxnSpLocks noChangeShapeType="1"/>
            <a:stCxn id="17452" idx="0"/>
            <a:endCxn id="17451" idx="7"/>
          </p:cNvCxnSpPr>
          <p:nvPr/>
        </p:nvCxnSpPr>
        <p:spPr bwMode="auto">
          <a:xfrm rot="-5400000" flipH="1" flipV="1">
            <a:off x="6365875" y="3486150"/>
            <a:ext cx="44450" cy="558800"/>
          </a:xfrm>
          <a:prstGeom prst="curvedConnector3">
            <a:avLst>
              <a:gd name="adj1" fmla="val -492856"/>
            </a:avLst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7425" name="AutoShape 62"/>
          <p:cNvCxnSpPr>
            <a:cxnSpLocks noChangeShapeType="1"/>
            <a:stCxn id="17453" idx="0"/>
            <a:endCxn id="17452" idx="7"/>
          </p:cNvCxnSpPr>
          <p:nvPr/>
        </p:nvCxnSpPr>
        <p:spPr bwMode="auto">
          <a:xfrm rot="-5400000" flipH="1" flipV="1">
            <a:off x="7032625" y="3486150"/>
            <a:ext cx="44450" cy="558800"/>
          </a:xfrm>
          <a:prstGeom prst="curvedConnector3">
            <a:avLst>
              <a:gd name="adj1" fmla="val -492856"/>
            </a:avLst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7426" name="AutoShape 63"/>
          <p:cNvCxnSpPr>
            <a:cxnSpLocks noChangeShapeType="1"/>
            <a:stCxn id="17448" idx="0"/>
            <a:endCxn id="17447" idx="7"/>
          </p:cNvCxnSpPr>
          <p:nvPr/>
        </p:nvCxnSpPr>
        <p:spPr bwMode="auto">
          <a:xfrm rot="-5400000" flipH="1" flipV="1">
            <a:off x="7699375" y="4197350"/>
            <a:ext cx="44450" cy="558800"/>
          </a:xfrm>
          <a:prstGeom prst="curvedConnector3">
            <a:avLst>
              <a:gd name="adj1" fmla="val -492856"/>
            </a:avLst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7427" name="AutoShape 65"/>
          <p:cNvCxnSpPr>
            <a:cxnSpLocks noChangeShapeType="1"/>
            <a:stCxn id="17446" idx="0"/>
            <a:endCxn id="17445" idx="7"/>
          </p:cNvCxnSpPr>
          <p:nvPr/>
        </p:nvCxnSpPr>
        <p:spPr bwMode="auto">
          <a:xfrm rot="-5400000" flipH="1" flipV="1">
            <a:off x="6365875" y="4197350"/>
            <a:ext cx="44450" cy="558800"/>
          </a:xfrm>
          <a:prstGeom prst="curvedConnector3">
            <a:avLst>
              <a:gd name="adj1" fmla="val -492856"/>
            </a:avLst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7428" name="AutoShape 66"/>
          <p:cNvCxnSpPr>
            <a:cxnSpLocks noChangeShapeType="1"/>
            <a:stCxn id="17445" idx="0"/>
            <a:endCxn id="17444" idx="7"/>
          </p:cNvCxnSpPr>
          <p:nvPr/>
        </p:nvCxnSpPr>
        <p:spPr bwMode="auto">
          <a:xfrm rot="-5400000" flipH="1" flipV="1">
            <a:off x="5699125" y="4197350"/>
            <a:ext cx="44450" cy="558800"/>
          </a:xfrm>
          <a:prstGeom prst="curvedConnector3">
            <a:avLst>
              <a:gd name="adj1" fmla="val -492856"/>
            </a:avLst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7429" name="AutoShape 67"/>
          <p:cNvCxnSpPr>
            <a:cxnSpLocks noChangeShapeType="1"/>
            <a:stCxn id="17447" idx="0"/>
            <a:endCxn id="17446" idx="7"/>
          </p:cNvCxnSpPr>
          <p:nvPr/>
        </p:nvCxnSpPr>
        <p:spPr bwMode="auto">
          <a:xfrm rot="-5400000" flipH="1" flipV="1">
            <a:off x="7032625" y="4197350"/>
            <a:ext cx="44450" cy="558800"/>
          </a:xfrm>
          <a:prstGeom prst="curvedConnector3">
            <a:avLst>
              <a:gd name="adj1" fmla="val -492856"/>
            </a:avLst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7430" name="Date Placeholder 6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  <p:extLst>
      <p:ext uri="{BB962C8B-B14F-4D97-AF65-F5344CB8AC3E}">
        <p14:creationId xmlns:p14="http://schemas.microsoft.com/office/powerpoint/2010/main" val="4291170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What is Priority Queues?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2014 Goodrich, Tamassia, Goldwasser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Priority Queues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E03E0-F057-421B-8C98-C05F0D82C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7" t="32945" r="25000" b="14341"/>
          <a:stretch/>
        </p:blipFill>
        <p:spPr>
          <a:xfrm>
            <a:off x="685800" y="1600200"/>
            <a:ext cx="774550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897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Heaps</a:t>
            </a:r>
          </a:p>
        </p:txBody>
      </p:sp>
      <p:sp>
        <p:nvSpPr>
          <p:cNvPr id="102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D1E05903-D0B5-BF42-AADA-B1F1432668DA}" type="slidenum">
              <a:rPr lang="en-US" sz="1400"/>
              <a:pPr eaLnBrk="1" hangingPunct="1"/>
              <a:t>90</a:t>
            </a:fld>
            <a:endParaRPr lang="en-US" sz="1400"/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1628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Recall PQ Sorting</a:t>
            </a:r>
          </a:p>
        </p:txBody>
      </p:sp>
      <p:sp>
        <p:nvSpPr>
          <p:cNvPr id="103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3657600" cy="4419600"/>
          </a:xfrm>
        </p:spPr>
        <p:txBody>
          <a:bodyPr/>
          <a:lstStyle/>
          <a:p>
            <a:pPr eaLnBrk="1" hangingPunct="1"/>
            <a:r>
              <a:rPr lang="en-US" sz="2000">
                <a:latin typeface="Tahoma" charset="0"/>
              </a:rPr>
              <a:t>We use a priority queue</a:t>
            </a:r>
          </a:p>
          <a:p>
            <a:pPr marL="800100" lvl="1" indent="-342900" eaLnBrk="1" hangingPunct="1">
              <a:buSzTx/>
            </a:pPr>
            <a:r>
              <a:rPr lang="en-US" sz="1800">
                <a:latin typeface="Tahoma" charset="0"/>
              </a:rPr>
              <a:t>Insert the elements with a series of </a:t>
            </a:r>
            <a:r>
              <a:rPr lang="en-US" sz="1800">
                <a:solidFill>
                  <a:schemeClr val="tx2"/>
                </a:solidFill>
                <a:latin typeface="Tahoma" charset="0"/>
              </a:rPr>
              <a:t>insert</a:t>
            </a:r>
            <a:r>
              <a:rPr lang="en-US" sz="1800">
                <a:latin typeface="Tahoma" charset="0"/>
              </a:rPr>
              <a:t> operations</a:t>
            </a:r>
          </a:p>
          <a:p>
            <a:pPr marL="800100" lvl="1" indent="-342900" eaLnBrk="1" hangingPunct="1">
              <a:buSzTx/>
            </a:pPr>
            <a:r>
              <a:rPr lang="en-US" sz="1800">
                <a:latin typeface="Tahoma" charset="0"/>
              </a:rPr>
              <a:t>Remove the elements in sorted order with a series of </a:t>
            </a:r>
            <a:r>
              <a:rPr lang="en-US" sz="1800">
                <a:solidFill>
                  <a:schemeClr val="tx2"/>
                </a:solidFill>
                <a:latin typeface="Tahoma" charset="0"/>
              </a:rPr>
              <a:t>removeMin</a:t>
            </a:r>
            <a:r>
              <a:rPr lang="en-US" sz="1800">
                <a:latin typeface="Tahoma" charset="0"/>
              </a:rPr>
              <a:t> operations</a:t>
            </a:r>
          </a:p>
          <a:p>
            <a:pPr eaLnBrk="1" hangingPunct="1"/>
            <a:r>
              <a:rPr lang="en-US" sz="2000">
                <a:latin typeface="Tahoma" charset="0"/>
              </a:rPr>
              <a:t>The running time depends on the priority queue implementation:</a:t>
            </a:r>
          </a:p>
          <a:p>
            <a:pPr marL="800100" lvl="1" indent="-342900" eaLnBrk="1" hangingPunct="1"/>
            <a:r>
              <a:rPr lang="en-US" sz="1800">
                <a:latin typeface="Tahoma" charset="0"/>
              </a:rPr>
              <a:t>Unsorted sequence gives selection-sort: O(n</a:t>
            </a:r>
            <a:r>
              <a:rPr lang="en-US" sz="1800" baseline="30000">
                <a:latin typeface="Tahoma" charset="0"/>
              </a:rPr>
              <a:t>2</a:t>
            </a:r>
            <a:r>
              <a:rPr lang="en-US" sz="1800">
                <a:latin typeface="Tahoma" charset="0"/>
              </a:rPr>
              <a:t>) time</a:t>
            </a:r>
          </a:p>
          <a:p>
            <a:pPr marL="800100" lvl="1" indent="-342900" eaLnBrk="1" hangingPunct="1"/>
            <a:r>
              <a:rPr lang="en-US" sz="1800">
                <a:latin typeface="Tahoma" charset="0"/>
              </a:rPr>
              <a:t>Sorted sequence gives insertion-sort: O(n</a:t>
            </a:r>
            <a:r>
              <a:rPr lang="en-US" sz="1800" baseline="30000">
                <a:latin typeface="Tahoma" charset="0"/>
              </a:rPr>
              <a:t>2</a:t>
            </a:r>
            <a:r>
              <a:rPr lang="en-US" sz="1800">
                <a:latin typeface="Tahoma" charset="0"/>
              </a:rPr>
              <a:t>) time</a:t>
            </a:r>
          </a:p>
          <a:p>
            <a:pPr eaLnBrk="1" hangingPunct="1"/>
            <a:r>
              <a:rPr lang="en-US" sz="2000">
                <a:latin typeface="Tahoma" charset="0"/>
              </a:rPr>
              <a:t>Can we do better?</a:t>
            </a:r>
          </a:p>
        </p:txBody>
      </p:sp>
      <p:sp>
        <p:nvSpPr>
          <p:cNvPr id="1031" name="Text Box 4"/>
          <p:cNvSpPr txBox="1">
            <a:spLocks noChangeArrowheads="1"/>
          </p:cNvSpPr>
          <p:nvPr/>
        </p:nvSpPr>
        <p:spPr bwMode="auto">
          <a:xfrm>
            <a:off x="4495800" y="2185988"/>
            <a:ext cx="4267200" cy="42465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 b="1" dirty="0">
                <a:solidFill>
                  <a:srgbClr val="000000"/>
                </a:solidFill>
                <a:latin typeface="Times New Roman" charset="0"/>
              </a:rPr>
              <a:t>Algorithm</a:t>
            </a:r>
            <a:r>
              <a:rPr lang="en-US" sz="2000" dirty="0">
                <a:latin typeface="Times New Roman" charset="0"/>
              </a:rPr>
              <a:t> </a:t>
            </a:r>
            <a:r>
              <a:rPr lang="en-US" sz="2000" b="1" i="1" dirty="0">
                <a:solidFill>
                  <a:schemeClr val="tx2"/>
                </a:solidFill>
                <a:latin typeface="Times New Roman" charset="0"/>
              </a:rPr>
              <a:t>PQ-Sort</a:t>
            </a:r>
            <a:r>
              <a:rPr lang="en-US" sz="2000" dirty="0">
                <a:solidFill>
                  <a:schemeClr val="tx2"/>
                </a:solidFill>
                <a:latin typeface="Times New Roman" charset="0"/>
              </a:rPr>
              <a:t>(</a:t>
            </a:r>
            <a:r>
              <a:rPr lang="en-US" sz="2000" b="1" i="1" dirty="0">
                <a:solidFill>
                  <a:schemeClr val="tx2"/>
                </a:solidFill>
                <a:latin typeface="Times New Roman" charset="0"/>
              </a:rPr>
              <a:t>S, C</a:t>
            </a:r>
            <a:r>
              <a:rPr lang="en-US" sz="2000" dirty="0">
                <a:solidFill>
                  <a:schemeClr val="tx2"/>
                </a:solidFill>
                <a:latin typeface="Times New Roman" charset="0"/>
              </a:rPr>
              <a:t>)</a:t>
            </a:r>
          </a:p>
          <a:p>
            <a:pPr lvl="1" algn="l" eaLnBrk="1" hangingPunct="1"/>
            <a:r>
              <a:rPr lang="en-US" sz="2000" b="1" dirty="0">
                <a:solidFill>
                  <a:srgbClr val="000000"/>
                </a:solidFill>
                <a:latin typeface="Times New Roman" charset="0"/>
              </a:rPr>
              <a:t>Input</a:t>
            </a:r>
            <a:r>
              <a:rPr lang="en-US" sz="2000" dirty="0">
                <a:latin typeface="Times New Roman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sequence 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S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, comparator 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C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 for the elements of 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S</a:t>
            </a:r>
            <a:endParaRPr lang="en-US" sz="2000" dirty="0">
              <a:solidFill>
                <a:schemeClr val="accent2"/>
              </a:solidFill>
              <a:latin typeface="Times New Roman" charset="0"/>
            </a:endParaRPr>
          </a:p>
          <a:p>
            <a:pPr lvl="1" algn="l" eaLnBrk="1" hangingPunct="1"/>
            <a:r>
              <a:rPr lang="en-US" sz="2000" b="1" dirty="0">
                <a:solidFill>
                  <a:srgbClr val="000000"/>
                </a:solidFill>
                <a:latin typeface="Times New Roman" charset="0"/>
              </a:rPr>
              <a:t>Output</a:t>
            </a:r>
            <a:r>
              <a:rPr lang="en-US" sz="2000" dirty="0">
                <a:latin typeface="Times New Roman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sequence 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S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 sorted  in increasing order according to 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C</a:t>
            </a:r>
            <a:endParaRPr lang="en-US" sz="2000" dirty="0">
              <a:solidFill>
                <a:schemeClr val="tx2"/>
              </a:solidFill>
              <a:latin typeface="Times New Roman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P </a:t>
            </a:r>
            <a:r>
              <a:rPr lang="en-US" sz="2000" dirty="0">
                <a:solidFill>
                  <a:srgbClr val="000000"/>
                </a:solidFill>
                <a:latin typeface="Times New Roman" charset="0"/>
                <a:sym typeface="Symbol" charset="0"/>
              </a:rPr>
              <a:t>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  <a:sym typeface="Symbol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priority queue with 		comparator 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C</a:t>
            </a:r>
            <a:endParaRPr lang="en-US" sz="2000" b="1" i="1" dirty="0">
              <a:solidFill>
                <a:schemeClr val="tx2"/>
              </a:solidFill>
              <a:latin typeface="Times New Roman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 b="1" dirty="0">
                <a:solidFill>
                  <a:srgbClr val="000000"/>
                </a:solidFill>
                <a:latin typeface="Times New Roman" charset="0"/>
              </a:rPr>
              <a:t>while</a:t>
            </a:r>
            <a:r>
              <a:rPr lang="en-US" sz="2000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Times New Roman" charset="0"/>
                <a:sym typeface="Symbol" charset="0"/>
              </a:rPr>
              <a:t></a:t>
            </a:r>
            <a:r>
              <a:rPr lang="en-US" sz="2000" b="1" i="1" dirty="0" err="1">
                <a:solidFill>
                  <a:schemeClr val="accent2"/>
                </a:solidFill>
                <a:latin typeface="Times New Roman" charset="0"/>
              </a:rPr>
              <a:t>S.isEmpty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()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	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e </a:t>
            </a:r>
            <a:r>
              <a:rPr lang="en-US" sz="2000" dirty="0">
                <a:solidFill>
                  <a:srgbClr val="000000"/>
                </a:solidFill>
                <a:latin typeface="Times New Roman" charset="0"/>
                <a:sym typeface="Symbol" charset="0"/>
              </a:rPr>
              <a:t>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  <a:sym typeface="Symbol" charset="0"/>
              </a:rPr>
              <a:t> </a:t>
            </a:r>
            <a:r>
              <a:rPr lang="en-US" sz="2000" b="1" i="1" dirty="0" err="1">
                <a:solidFill>
                  <a:schemeClr val="accent2"/>
                </a:solidFill>
                <a:latin typeface="Times New Roman" charset="0"/>
              </a:rPr>
              <a:t>S.remove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S.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first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())</a:t>
            </a:r>
            <a:endParaRPr lang="en-US" sz="2000" dirty="0">
              <a:solidFill>
                <a:schemeClr val="tx2"/>
              </a:solidFill>
              <a:latin typeface="Times New Roman" charset="0"/>
            </a:endParaRPr>
          </a:p>
          <a:p>
            <a:pPr lvl="2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0"/>
              <a:buNone/>
            </a:pPr>
            <a:r>
              <a:rPr lang="en-US" sz="2000" b="1" i="1" dirty="0" err="1">
                <a:solidFill>
                  <a:schemeClr val="accent2"/>
                </a:solidFill>
                <a:latin typeface="Times New Roman" charset="0"/>
              </a:rPr>
              <a:t>P.insert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e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, 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e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 b="1" dirty="0">
                <a:solidFill>
                  <a:srgbClr val="000000"/>
                </a:solidFill>
                <a:latin typeface="Times New Roman" charset="0"/>
              </a:rPr>
              <a:t>while</a:t>
            </a:r>
            <a:r>
              <a:rPr lang="en-US" sz="2000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Times New Roman" charset="0"/>
                <a:sym typeface="Symbol" charset="0"/>
              </a:rPr>
              <a:t></a:t>
            </a:r>
            <a:r>
              <a:rPr lang="en-US" sz="2000" b="1" i="1" dirty="0" err="1">
                <a:solidFill>
                  <a:schemeClr val="accent2"/>
                </a:solidFill>
                <a:latin typeface="Times New Roman" charset="0"/>
              </a:rPr>
              <a:t>P.isEmpty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()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	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e </a:t>
            </a:r>
            <a:r>
              <a:rPr lang="en-US" sz="2000" dirty="0">
                <a:solidFill>
                  <a:srgbClr val="000000"/>
                </a:solidFill>
                <a:latin typeface="Times New Roman" charset="0"/>
                <a:sym typeface="Symbol" charset="0"/>
              </a:rPr>
              <a:t>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  <a:sym typeface="Symbol" charset="0"/>
              </a:rPr>
              <a:t> </a:t>
            </a:r>
            <a:r>
              <a:rPr lang="en-US" sz="2000" b="1" i="1" dirty="0" err="1">
                <a:solidFill>
                  <a:schemeClr val="accent2"/>
                </a:solidFill>
                <a:latin typeface="Times New Roman" charset="0"/>
              </a:rPr>
              <a:t>P.removeMin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().</a:t>
            </a:r>
            <a:r>
              <a:rPr lang="en-US" sz="2000" b="1" i="1" dirty="0" err="1">
                <a:solidFill>
                  <a:schemeClr val="accent2"/>
                </a:solidFill>
                <a:latin typeface="Times New Roman" charset="0"/>
              </a:rPr>
              <a:t>getKey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()</a:t>
            </a:r>
            <a:endParaRPr lang="en-US" sz="2000" dirty="0">
              <a:solidFill>
                <a:schemeClr val="tx2"/>
              </a:solidFill>
              <a:latin typeface="Times New Roman" charset="0"/>
            </a:endParaRPr>
          </a:p>
          <a:p>
            <a:pPr lvl="2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0"/>
              <a:buNone/>
            </a:pPr>
            <a:r>
              <a:rPr lang="en-US" sz="2000" b="1" i="1" dirty="0" err="1">
                <a:solidFill>
                  <a:schemeClr val="accent2"/>
                </a:solidFill>
                <a:latin typeface="Times New Roman" charset="0"/>
              </a:rPr>
              <a:t>S.addLast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sz="2000" b="1" i="1" dirty="0">
                <a:solidFill>
                  <a:schemeClr val="accent2"/>
                </a:solidFill>
                <a:latin typeface="Times New Roman" charset="0"/>
              </a:rPr>
              <a:t>e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)</a:t>
            </a: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7010400" y="228600"/>
          <a:ext cx="16764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name="Clip" r:id="rId3" imgW="761744" imgH="761744" progId="MS_ClipArt_Gallery.2">
                  <p:embed/>
                </p:oleObj>
              </mc:Choice>
              <mc:Fallback>
                <p:oleObj name="Clip" r:id="rId3" imgW="761744" imgH="761744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228600"/>
                        <a:ext cx="16764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Date Placeholder 7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  <p:extLst>
      <p:ext uri="{BB962C8B-B14F-4D97-AF65-F5344CB8AC3E}">
        <p14:creationId xmlns:p14="http://schemas.microsoft.com/office/powerpoint/2010/main" val="39913776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Heaps</a:t>
            </a:r>
          </a:p>
        </p:txBody>
      </p:sp>
      <p:sp>
        <p:nvSpPr>
          <p:cNvPr id="307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12BAFBB-9BC8-0841-B88F-701A53C52061}" type="slidenum">
              <a:rPr lang="en-US" sz="1400"/>
              <a:pPr eaLnBrk="1" hangingPunct="1"/>
              <a:t>91</a:t>
            </a:fld>
            <a:endParaRPr lang="en-US" sz="1400"/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Heap-Sort</a:t>
            </a:r>
          </a:p>
        </p:txBody>
      </p:sp>
      <p:sp>
        <p:nvSpPr>
          <p:cNvPr id="307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752600"/>
            <a:ext cx="3810000" cy="4648200"/>
          </a:xfrm>
        </p:spPr>
        <p:txBody>
          <a:bodyPr/>
          <a:lstStyle/>
          <a:p>
            <a:pPr eaLnBrk="1" hangingPunct="1"/>
            <a:r>
              <a:rPr lang="en-US" sz="2400">
                <a:latin typeface="Tahoma" charset="0"/>
              </a:rPr>
              <a:t>Consider a priority queue with </a:t>
            </a:r>
            <a:r>
              <a:rPr lang="en-US" sz="2400" b="1" i="1">
                <a:latin typeface="Times New Roman" charset="0"/>
              </a:rPr>
              <a:t>n</a:t>
            </a:r>
            <a:r>
              <a:rPr lang="en-US" sz="2400">
                <a:latin typeface="Tahoma" charset="0"/>
              </a:rPr>
              <a:t> items implemented by means of a heap</a:t>
            </a:r>
          </a:p>
          <a:p>
            <a:pPr lvl="1" eaLnBrk="1" hangingPunct="1"/>
            <a:r>
              <a:rPr lang="en-US" sz="2000">
                <a:latin typeface="Tahoma" charset="0"/>
              </a:rPr>
              <a:t>the space used is </a:t>
            </a:r>
            <a:r>
              <a:rPr lang="en-US" sz="2000" b="1" i="1">
                <a:latin typeface="Times New Roman" charset="0"/>
              </a:rPr>
              <a:t>O</a:t>
            </a:r>
            <a:r>
              <a:rPr lang="en-US" sz="2000">
                <a:latin typeface="Times New Roman" charset="0"/>
              </a:rPr>
              <a:t>(</a:t>
            </a:r>
            <a:r>
              <a:rPr lang="en-US" sz="2000" b="1" i="1">
                <a:latin typeface="Times New Roman" charset="0"/>
              </a:rPr>
              <a:t>n</a:t>
            </a:r>
            <a:r>
              <a:rPr lang="en-US" sz="2000">
                <a:latin typeface="Times New Roman" charset="0"/>
              </a:rPr>
              <a:t>)</a:t>
            </a:r>
            <a:endParaRPr lang="en-US" sz="2000">
              <a:latin typeface="Tahoma" charset="0"/>
            </a:endParaRPr>
          </a:p>
          <a:p>
            <a:pPr lvl="1" eaLnBrk="1" hangingPunct="1"/>
            <a:r>
              <a:rPr lang="en-US" sz="2000">
                <a:latin typeface="Tahoma" charset="0"/>
              </a:rPr>
              <a:t>methods </a:t>
            </a:r>
            <a:r>
              <a:rPr lang="en-US" sz="2000">
                <a:solidFill>
                  <a:schemeClr val="tx2"/>
                </a:solidFill>
                <a:latin typeface="Tahoma" charset="0"/>
              </a:rPr>
              <a:t>insert</a:t>
            </a:r>
            <a:r>
              <a:rPr lang="en-US" sz="2000">
                <a:latin typeface="Tahoma" charset="0"/>
              </a:rPr>
              <a:t> and </a:t>
            </a:r>
            <a:r>
              <a:rPr lang="en-US" sz="2000">
                <a:solidFill>
                  <a:schemeClr val="tx2"/>
                </a:solidFill>
                <a:latin typeface="Tahoma" charset="0"/>
              </a:rPr>
              <a:t>removeMin</a:t>
            </a:r>
            <a:r>
              <a:rPr lang="en-US" sz="2000">
                <a:latin typeface="Tahoma" charset="0"/>
              </a:rPr>
              <a:t> take </a:t>
            </a:r>
            <a:r>
              <a:rPr lang="en-US" sz="2000" b="1" i="1">
                <a:latin typeface="Times New Roman" charset="0"/>
              </a:rPr>
              <a:t>O</a:t>
            </a:r>
            <a:r>
              <a:rPr lang="en-US" sz="2000">
                <a:latin typeface="Times New Roman" charset="0"/>
              </a:rPr>
              <a:t>(log </a:t>
            </a:r>
            <a:r>
              <a:rPr lang="en-US" sz="2000" b="1" i="1">
                <a:latin typeface="Times New Roman" charset="0"/>
              </a:rPr>
              <a:t>n</a:t>
            </a:r>
            <a:r>
              <a:rPr lang="en-US" sz="2000">
                <a:latin typeface="Times New Roman" charset="0"/>
              </a:rPr>
              <a:t>) </a:t>
            </a:r>
            <a:r>
              <a:rPr lang="en-US" sz="2000">
                <a:latin typeface="Tahoma" charset="0"/>
              </a:rPr>
              <a:t>time</a:t>
            </a:r>
          </a:p>
          <a:p>
            <a:pPr lvl="1" eaLnBrk="1" hangingPunct="1"/>
            <a:r>
              <a:rPr lang="en-US" sz="2000">
                <a:latin typeface="Tahoma" charset="0"/>
              </a:rPr>
              <a:t>methods </a:t>
            </a:r>
            <a:r>
              <a:rPr lang="en-US" sz="2000">
                <a:solidFill>
                  <a:schemeClr val="tx2"/>
                </a:solidFill>
                <a:latin typeface="Tahoma" charset="0"/>
              </a:rPr>
              <a:t>size</a:t>
            </a:r>
            <a:r>
              <a:rPr lang="en-US" sz="2000">
                <a:latin typeface="Tahoma" charset="0"/>
              </a:rPr>
              <a:t>, </a:t>
            </a:r>
            <a:r>
              <a:rPr lang="en-US" sz="2000">
                <a:solidFill>
                  <a:schemeClr val="tx2"/>
                </a:solidFill>
                <a:latin typeface="Tahoma" charset="0"/>
              </a:rPr>
              <a:t>isEmpty</a:t>
            </a:r>
            <a:r>
              <a:rPr lang="en-US" sz="2000">
                <a:latin typeface="Tahoma" charset="0"/>
              </a:rPr>
              <a:t>, and </a:t>
            </a:r>
            <a:r>
              <a:rPr lang="en-US" sz="2000">
                <a:solidFill>
                  <a:schemeClr val="tx2"/>
                </a:solidFill>
                <a:latin typeface="Tahoma" charset="0"/>
              </a:rPr>
              <a:t>min</a:t>
            </a:r>
            <a:r>
              <a:rPr lang="en-US" sz="2000">
                <a:latin typeface="Tahoma" charset="0"/>
              </a:rPr>
              <a:t> take time </a:t>
            </a:r>
            <a:r>
              <a:rPr lang="en-US" sz="2000" b="1" i="1">
                <a:latin typeface="Times New Roman" charset="0"/>
              </a:rPr>
              <a:t>O</a:t>
            </a:r>
            <a:r>
              <a:rPr lang="en-US" sz="2000">
                <a:latin typeface="Times New Roman" charset="0"/>
              </a:rPr>
              <a:t>(1) </a:t>
            </a:r>
            <a:r>
              <a:rPr lang="en-US" sz="2000">
                <a:latin typeface="Tahoma" charset="0"/>
              </a:rPr>
              <a:t>time</a:t>
            </a:r>
          </a:p>
        </p:txBody>
      </p:sp>
      <p:sp>
        <p:nvSpPr>
          <p:cNvPr id="117764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752600"/>
            <a:ext cx="3810000" cy="45720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110000"/>
              </a:lnSpc>
              <a:buFont typeface="Wingdings" pitchFamily="2" charset="2"/>
              <a:buChar char="q"/>
              <a:defRPr/>
            </a:pPr>
            <a:r>
              <a:rPr lang="en-US" sz="2400" dirty="0">
                <a:ea typeface="+mn-ea"/>
              </a:rPr>
              <a:t>Using a heap-based priority queue, we can sort a sequence of </a:t>
            </a:r>
            <a:r>
              <a:rPr lang="en-US" sz="2400" b="1" i="1" dirty="0">
                <a:latin typeface="Times New Roman" pitchFamily="18" charset="0"/>
                <a:ea typeface="+mn-ea"/>
              </a:rPr>
              <a:t>n</a:t>
            </a:r>
            <a:r>
              <a:rPr lang="en-US" sz="2400" dirty="0">
                <a:ea typeface="+mn-ea"/>
              </a:rPr>
              <a:t> elements in </a:t>
            </a:r>
            <a:r>
              <a:rPr lang="en-US" sz="2400" b="1" i="1" dirty="0">
                <a:latin typeface="Times New Roman" pitchFamily="18" charset="0"/>
                <a:ea typeface="+mn-ea"/>
              </a:rPr>
              <a:t>O</a:t>
            </a:r>
            <a:r>
              <a:rPr lang="en-US" sz="2400" dirty="0">
                <a:latin typeface="Times New Roman" pitchFamily="18" charset="0"/>
                <a:ea typeface="+mn-ea"/>
              </a:rPr>
              <a:t>(</a:t>
            </a:r>
            <a:r>
              <a:rPr lang="en-US" sz="2400" b="1" i="1" dirty="0">
                <a:latin typeface="Times New Roman" pitchFamily="18" charset="0"/>
                <a:ea typeface="+mn-ea"/>
              </a:rPr>
              <a:t>n</a:t>
            </a:r>
            <a:r>
              <a:rPr lang="en-US" sz="2400" dirty="0">
                <a:latin typeface="Times New Roman" pitchFamily="18" charset="0"/>
                <a:ea typeface="+mn-ea"/>
              </a:rPr>
              <a:t> log </a:t>
            </a:r>
            <a:r>
              <a:rPr lang="en-US" sz="2400" b="1" i="1" dirty="0">
                <a:latin typeface="Times New Roman" pitchFamily="18" charset="0"/>
                <a:ea typeface="+mn-ea"/>
              </a:rPr>
              <a:t>n</a:t>
            </a:r>
            <a:r>
              <a:rPr lang="en-US" sz="2400" dirty="0">
                <a:latin typeface="Times New Roman" pitchFamily="18" charset="0"/>
                <a:ea typeface="+mn-ea"/>
              </a:rPr>
              <a:t>) </a:t>
            </a:r>
            <a:r>
              <a:rPr lang="en-US" sz="2400" dirty="0">
                <a:ea typeface="+mn-ea"/>
              </a:rPr>
              <a:t>time</a:t>
            </a:r>
            <a:endParaRPr lang="en-US" sz="2400" dirty="0">
              <a:latin typeface="Times New Roman" pitchFamily="18" charset="0"/>
              <a:ea typeface="+mn-ea"/>
            </a:endParaRP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q"/>
              <a:defRPr/>
            </a:pPr>
            <a:r>
              <a:rPr lang="en-US" sz="2400" dirty="0">
                <a:ea typeface="+mn-ea"/>
              </a:rPr>
              <a:t>The resulting algorithm is called </a:t>
            </a:r>
            <a:r>
              <a:rPr lang="en-US" sz="2400" b="1" dirty="0">
                <a:ea typeface="+mn-ea"/>
              </a:rPr>
              <a:t>heap-sort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q"/>
              <a:defRPr/>
            </a:pPr>
            <a:r>
              <a:rPr lang="en-US" sz="2400" dirty="0">
                <a:ea typeface="+mn-ea"/>
              </a:rPr>
              <a:t>Heap-sort is much faster than quadratic sorting algorithms, such as insertion-sort and selection-sort</a:t>
            </a:r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7567613" y="252413"/>
          <a:ext cx="1271587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Clip" r:id="rId3" imgW="1849680" imgH="2404800" progId="MS_ClipArt_Gallery.2">
                  <p:embed/>
                </p:oleObj>
              </mc:Choice>
              <mc:Fallback>
                <p:oleObj name="Clip" r:id="rId3" imgW="1849680" imgH="240480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7613" y="252413"/>
                        <a:ext cx="1271587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0" name="Date Placeholder 7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© 2014 Goodrich, Tamassia, Goldwasser</a:t>
            </a:r>
          </a:p>
        </p:txBody>
      </p:sp>
    </p:spTree>
    <p:extLst>
      <p:ext uri="{BB962C8B-B14F-4D97-AF65-F5344CB8AC3E}">
        <p14:creationId xmlns:p14="http://schemas.microsoft.com/office/powerpoint/2010/main" val="1736864553"/>
      </p:ext>
    </p:extLst>
  </p:cSld>
  <p:clrMapOvr>
    <a:masterClrMapping/>
  </p:clrMapOvr>
</p:sld>
</file>

<file path=ppt/theme/theme1.xml><?xml version="1.0" encoding="utf-8"?>
<a:theme xmlns:a="http://schemas.openxmlformats.org/drawingml/2006/main" name="Blueprint">
  <a:themeElements>
    <a:clrScheme name="">
      <a:dk1>
        <a:srgbClr val="40458C"/>
      </a:dk1>
      <a:lt1>
        <a:srgbClr val="FFFFFF"/>
      </a:lt1>
      <a:dk2>
        <a:srgbClr val="BE2D00"/>
      </a:dk2>
      <a:lt2>
        <a:srgbClr val="B7C1EB"/>
      </a:lt2>
      <a:accent1>
        <a:srgbClr val="ECD882"/>
      </a:accent1>
      <a:accent2>
        <a:srgbClr val="577052"/>
      </a:accent2>
      <a:accent3>
        <a:srgbClr val="FFFFFF"/>
      </a:accent3>
      <a:accent4>
        <a:srgbClr val="353A77"/>
      </a:accent4>
      <a:accent5>
        <a:srgbClr val="F4E9C1"/>
      </a:accent5>
      <a:accent6>
        <a:srgbClr val="4E6549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Designs\Blueprint.pot</Template>
  <TotalTime>5661</TotalTime>
  <Words>4552</Words>
  <Application>Microsoft Office PowerPoint</Application>
  <PresentationFormat>On-screen Show (4:3)</PresentationFormat>
  <Paragraphs>944</Paragraphs>
  <Slides>91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Symbol</vt:lpstr>
      <vt:lpstr>Tahoma</vt:lpstr>
      <vt:lpstr>Times New Roman</vt:lpstr>
      <vt:lpstr>Wingdings</vt:lpstr>
      <vt:lpstr>Blueprint</vt:lpstr>
      <vt:lpstr>Clip</vt:lpstr>
      <vt:lpstr>Priority Queues</vt:lpstr>
      <vt:lpstr>Trees Review</vt:lpstr>
      <vt:lpstr>Trees Review</vt:lpstr>
      <vt:lpstr>Trees Review</vt:lpstr>
      <vt:lpstr>Trees Review</vt:lpstr>
      <vt:lpstr>What is Priority Queues?</vt:lpstr>
      <vt:lpstr>What is Priority Queues?</vt:lpstr>
      <vt:lpstr>What is Priority Queues?</vt:lpstr>
      <vt:lpstr>What is Priority Queues?</vt:lpstr>
      <vt:lpstr>What is Priority Queues?</vt:lpstr>
      <vt:lpstr>What is a Heap?</vt:lpstr>
      <vt:lpstr>What is a Heap?</vt:lpstr>
      <vt:lpstr>What is a Heap?</vt:lpstr>
      <vt:lpstr>What is a Heap?</vt:lpstr>
      <vt:lpstr>What is a Heap?</vt:lpstr>
      <vt:lpstr>What is a Heap?</vt:lpstr>
      <vt:lpstr>What is a Heap?</vt:lpstr>
      <vt:lpstr>When and where is a PQ used?</vt:lpstr>
      <vt:lpstr>Turning Min PQ into Max PQ</vt:lpstr>
      <vt:lpstr>Turning Min PQ into Max PQ</vt:lpstr>
      <vt:lpstr>Ways of Implementing a PQ</vt:lpstr>
      <vt:lpstr>PQ with Binary Heap</vt:lpstr>
      <vt:lpstr>PQ with Binary Heap</vt:lpstr>
      <vt:lpstr>Binary Heap Representation</vt:lpstr>
      <vt:lpstr>Binary Heap Representation</vt:lpstr>
      <vt:lpstr>Adding Elements to a Binary Heap</vt:lpstr>
      <vt:lpstr>Adding Elements to a Binary Heap</vt:lpstr>
      <vt:lpstr>Adding Elements to a Binary Heap</vt:lpstr>
      <vt:lpstr>Adding Elements to a Binary Heap</vt:lpstr>
      <vt:lpstr>Adding Elements to a Binary Heap</vt:lpstr>
      <vt:lpstr>Adding Elements to a Binary Heap</vt:lpstr>
      <vt:lpstr>Adding Elements to a Binary Heap</vt:lpstr>
      <vt:lpstr>Remove Elements from a Binary Heap</vt:lpstr>
      <vt:lpstr>Remove Elements from a Binary Heap</vt:lpstr>
      <vt:lpstr>Remove Elements from a Binary Heap</vt:lpstr>
      <vt:lpstr>Remove Elements from a Binary Heap</vt:lpstr>
      <vt:lpstr>Remove Elements from a Binary Heap</vt:lpstr>
      <vt:lpstr>Remove Elements from a Binary Heap</vt:lpstr>
      <vt:lpstr>Remove Elements from a Binary Heap</vt:lpstr>
      <vt:lpstr>Remove Elements from a Binary Heap</vt:lpstr>
      <vt:lpstr>Remove Elements from a Binary Heap</vt:lpstr>
      <vt:lpstr>Remove Elements from a Binary Heap</vt:lpstr>
      <vt:lpstr>Remove Elements from a Binary Heap</vt:lpstr>
      <vt:lpstr>Movie Time!</vt:lpstr>
      <vt:lpstr>Movie Time!</vt:lpstr>
      <vt:lpstr>What We Need to Learn…. Hands on</vt:lpstr>
      <vt:lpstr>What We Need to Learn…. Hands on</vt:lpstr>
      <vt:lpstr>What We Need to Learn…. Hands on</vt:lpstr>
      <vt:lpstr>What We Need to Learn…. Hands on</vt:lpstr>
      <vt:lpstr>Priority Queues</vt:lpstr>
      <vt:lpstr>Priority Queue ADT</vt:lpstr>
      <vt:lpstr>Example</vt:lpstr>
      <vt:lpstr>Total Order Relations</vt:lpstr>
      <vt:lpstr>Entry ADT</vt:lpstr>
      <vt:lpstr>Comparator ADT</vt:lpstr>
      <vt:lpstr>Example Comparator</vt:lpstr>
      <vt:lpstr>The AbstractPriorityQueue Base Class</vt:lpstr>
      <vt:lpstr>Sequence-based Priority Queue</vt:lpstr>
      <vt:lpstr>Unsorted List Implementation</vt:lpstr>
      <vt:lpstr>Unsorted List Implementation, 2</vt:lpstr>
      <vt:lpstr>Sorted List Implementation</vt:lpstr>
      <vt:lpstr>Sorted List Implementation, 2</vt:lpstr>
      <vt:lpstr>Heaps</vt:lpstr>
      <vt:lpstr>Recall Priority Queue ADT</vt:lpstr>
      <vt:lpstr>Heaps</vt:lpstr>
      <vt:lpstr>Height of a Heap</vt:lpstr>
      <vt:lpstr>Heaps and Priority Queues</vt:lpstr>
      <vt:lpstr>Insertion into a Heap</vt:lpstr>
      <vt:lpstr>Upheap</vt:lpstr>
      <vt:lpstr>Removal from a Heap</vt:lpstr>
      <vt:lpstr>Downheap</vt:lpstr>
      <vt:lpstr>Updating the Last Node</vt:lpstr>
      <vt:lpstr>Array-based Heap Implementation</vt:lpstr>
      <vt:lpstr>Java Implementation</vt:lpstr>
      <vt:lpstr>Java Implementation, 2</vt:lpstr>
      <vt:lpstr>Java Implementation, 3</vt:lpstr>
      <vt:lpstr>Merging Two Heaps</vt:lpstr>
      <vt:lpstr>Bottom-up Heap Construction</vt:lpstr>
      <vt:lpstr>Example</vt:lpstr>
      <vt:lpstr>Example (contd.)</vt:lpstr>
      <vt:lpstr>Example (contd.)</vt:lpstr>
      <vt:lpstr>Example (end)</vt:lpstr>
      <vt:lpstr>Analysis</vt:lpstr>
      <vt:lpstr>Priority Queue Sorting</vt:lpstr>
      <vt:lpstr>Selection-Sort</vt:lpstr>
      <vt:lpstr>Selection-Sort Example</vt:lpstr>
      <vt:lpstr>Insertion-Sort</vt:lpstr>
      <vt:lpstr>Insertion-Sort Example</vt:lpstr>
      <vt:lpstr>In-place Insertion-Sort</vt:lpstr>
      <vt:lpstr>Recall PQ Sorting</vt:lpstr>
      <vt:lpstr>Heap-Sort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Algorithms</dc:title>
  <dc:creator>Roberto Tamassia</dc:creator>
  <cp:lastModifiedBy>S.M.Reza Dibaj</cp:lastModifiedBy>
  <cp:revision>714</cp:revision>
  <cp:lastPrinted>2014-03-20T01:08:50Z</cp:lastPrinted>
  <dcterms:created xsi:type="dcterms:W3CDTF">2002-01-21T02:22:10Z</dcterms:created>
  <dcterms:modified xsi:type="dcterms:W3CDTF">2020-04-04T04:56:29Z</dcterms:modified>
</cp:coreProperties>
</file>